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43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X-ray Positioning and Adequacy Check – A Practical Guide for Orthopaedicia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roper X-ray positioning is essential because rotation, poor centring, inadequate exposure or incomplete anatomical coverage can significantly alter the apparent alignment and pathology on musculoskeletal radiographs. Orthopaedic interpretation should always begin by confirming the correct patient, side, projection, anatomical coverage and overall technical adequacy before assessing the injury itself. Important adequacy criteria differ by region, such as condylar superimposition on lateral elbow and knee views, an adequately opened ankle mortise, near-superimposition of talar domes on lateral ankle views and visualisation of C7–T1 on cerv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ray Positioning and Adequacy Check – A Guide for Orthopaedicians]]></a:t>
            </a:r>
            <a:br/>
            <a:br/>
            <a:br/>
            <a:br/>
            <a:r>
              <a:rPr lang="en-US" strike="noStrike" sz="1400" spc="0" u="none" cap="none">
                <a:solidFill>
                  <a:srgbClr val="1E293B">
                    <a:alpha val="100000"/>
                  </a:srgbClr>
                </a:solidFill>
                <a:latin typeface="Calibri"/>
              </a:rPr>
              <a:t><![CDATA[Plain radiography remains one of the most important investigations in orthopaedic practice.]]></a:t>
            </a:r>
            <a:br/>
            <a:r>
              <a:rPr lang="en-US" strike="noStrike" sz="1400" spc="0" u="none" cap="none">
                <a:solidFill>
                  <a:srgbClr val="1E293B">
                    <a:alpha val="100000"/>
                  </a:srgbClr>
                </a:solidFill>
                <a:latin typeface="Calibri"/>
              </a:rPr>
              <a:t><![CDATA[However, an X-ray should never be interpreted before confirming that the image is]]></a:t>
            </a:r>
            <a:br/>
            <a:r>
              <a:rPr lang="en-US" strike="noStrike" sz="1400" spc="0" u="none" cap="none">
                <a:solidFill>
                  <a:srgbClr val="1E293B">
                    <a:alpha val="100000"/>
                  </a:srgbClr>
                </a:solidFill>
                <a:latin typeface="Calibri"/>
              </a:rPr>
              <a:t><![CDATA[adequately positioned, centred, exposed and inclusive of the relevant anatomy.]]></a:t>
            </a:r>
            <a:br/>
            <a:r>
              <a:rPr lang="en-US" strike="noStrike" sz="1400" spc="0" u="none" cap="none">
                <a:solidFill>
                  <a:srgbClr val="1E293B">
                    <a:alpha val="100000"/>
                  </a:srgbClr>
                </a:solidFill>
                <a:latin typeface="Calibri"/>
              </a:rPr>
              <a:t><![CDATA[A technically inadequate radiograph can mimic deformity, conceal displacement, alter apparent]]></a:t>
            </a:r>
            <a:br/>
            <a:r>
              <a:rPr lang="en-US" strike="noStrike" sz="1400" spc="0" u="none" cap="none">
                <a:solidFill>
                  <a:srgbClr val="1E293B">
                    <a:alpha val="100000"/>
                  </a:srgbClr>
                </a:solidFill>
                <a:latin typeface="Calibri"/>
              </a:rPr>
              <a:t><![CDATA[joint congruity and lead to incorrect treatment deci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orthopaedic surgeon should therefore develop the habit of asking two questions before reading]]></a:t>
            </a:r>
            <a:br/>
            <a:r>
              <a:rPr lang="en-US" strike="noStrike" sz="1400" spc="0" u="none" cap="none">
                <a:solidFill>
                  <a:srgbClr val="1E293B">
                    <a:alpha val="100000"/>
                  </a:srgbClr>
                </a:solidFill>
                <a:latin typeface="Calibri"/>
              </a:rPr>
              <a:t><![CDATA[every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 this the correct view? → Is this view technically adequ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ly after these questions have been answered should fracture lines, alignment, joint spaces,]]></a:t>
            </a:r>
            <a:br/>
            <a:r>
              <a:rPr lang="en-US" strike="noStrike" sz="1400" spc="0" u="none" cap="none">
                <a:solidFill>
                  <a:srgbClr val="1E293B">
                    <a:alpha val="100000"/>
                  </a:srgbClr>
                </a:solidFill>
                <a:latin typeface="Calibri"/>
              </a:rPr>
              <a:t><![CDATA[implants or pathology be asses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ver make a major orthopaedic decision from a technically inadequate X-ray unless the clinical situation makes repeat imaging impossible or unsaf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X-ray Adequacy Matters]]></a:t>
            </a:r>
            <a:br/>
            <a:br/>
            <a:br/>
            <a:br/>
            <a:r>
              <a:rPr lang="en-US" strike="noStrike" sz="1400" spc="0" u="none" cap="none">
                <a:solidFill>
                  <a:srgbClr val="1E293B">
                    <a:alpha val="100000"/>
                  </a:srgbClr>
                </a:solidFill>
                <a:latin typeface="Calibri"/>
              </a:rPr>
              <a:t><![CDATA[Poor positioning can create false impressions of:]]></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sublu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us or valgus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al mal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re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normal joint-space narrow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normal implant pos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ered apparent fracture short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roblem is particularly important when comparing serial radiographs. A fracture may appear]]></a:t>
            </a:r>
            <a:br/>
            <a:r>
              <a:rPr lang="en-US" strike="noStrike" sz="1400" spc="0" u="none" cap="none">
                <a:solidFill>
                  <a:srgbClr val="1E293B">
                    <a:alpha val="100000"/>
                  </a:srgbClr>
                </a:solidFill>
                <a:latin typeface="Calibri"/>
              </a:rPr>
              <a:t><![CDATA[to have displaced simply because the second image has been taken with different limb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fore diagnosing “loss of reduction”, first make sure you are comparing equivalent proje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Five-Question Adequacy Check]]></a:t>
            </a:r>
            <a:br/>
            <a:br/>
            <a:br/>
            <a:br/>
            <a:r>
              <a:rPr lang="en-US" strike="noStrike" sz="1400" spc="0" u="none" cap="none">
                <a:solidFill>
                  <a:srgbClr val="1E293B">
                    <a:alpha val="100000"/>
                  </a:srgbClr>
                </a:solidFill>
                <a:latin typeface="Calibri"/>
              </a:rPr>
              <a:t><![CDATA[Before interpreting any orthopaedic X-ray, rapidly che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and side:]]></a:t>
            </a:r>
            <a:br/>
            <a:r>
              <a:rPr lang="en-US" strike="noStrike" sz="1400" spc="0" u="none" cap="none">
                <a:solidFill>
                  <a:srgbClr val="1E293B">
                    <a:alpha val="100000"/>
                  </a:srgbClr>
                </a:solidFill>
                <a:latin typeface="Calibri"/>
              </a:rPr>
              <a:t><![CDATA[Is this the correct patient, correct limb and correct si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 view:]]></a:t>
            </a:r>
            <a:br/>
            <a:r>
              <a:rPr lang="en-US" strike="noStrike" sz="1400" spc="0" u="none" cap="none">
                <a:solidFill>
                  <a:srgbClr val="1E293B">
                    <a:alpha val="100000"/>
                  </a:srgbClr>
                </a:solidFill>
                <a:latin typeface="Calibri"/>
              </a:rPr>
              <a:t><![CDATA[Is the requested AP, lateral, oblique, mortise, skyline or other specialised projection actually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verage:]]></a:t>
            </a:r>
            <a:br/>
            <a:r>
              <a:rPr lang="en-US" strike="noStrike" sz="1400" spc="0" u="none" cap="none">
                <a:solidFill>
                  <a:srgbClr val="1E293B">
                    <a:alpha val="100000"/>
                  </a:srgbClr>
                </a:solidFill>
                <a:latin typeface="Calibri"/>
              </a:rPr>
              <a:t><![CDATA[Does the image include all relevant ana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itioning and rotation:]]></a:t>
            </a:r>
            <a:br/>
            <a:r>
              <a:rPr lang="en-US" strike="noStrike" sz="1400" spc="0" u="none" cap="none">
                <a:solidFill>
                  <a:srgbClr val="1E293B">
                    <a:alpha val="100000"/>
                  </a:srgbClr>
                </a:solidFill>
                <a:latin typeface="Calibri"/>
              </a:rPr>
              <a:t><![CDATA[Is the limb positioned correctly for that proj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e quality:]]></a:t>
            </a:r>
            <a:br/>
            <a:r>
              <a:rPr lang="en-US" strike="noStrike" sz="1400" spc="0" u="none" cap="none">
                <a:solidFill>
                  <a:srgbClr val="1E293B">
                    <a:alpha val="100000"/>
                  </a:srgbClr>
                </a:solidFill>
                <a:latin typeface="Calibri"/>
              </a:rPr>
              <a:t><![CDATA[Is exposure, penetration, sharpness and centering sufficient to answer the clinical ques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simple approach can be used for almost every musculoskeletal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Orthopaedic Rule of Two]]></a:t>
            </a:r>
            <a:br/>
            <a:br/>
            <a:br/>
            <a:br/>
            <a:r>
              <a:rPr lang="en-US" strike="noStrike" sz="1400" spc="0" u="none" cap="none">
                <a:solidFill>
                  <a:srgbClr val="1E293B">
                    <a:alpha val="100000"/>
                  </a:srgbClr>
                </a:solidFill>
                <a:latin typeface="Calibri"/>
              </a:rPr>
              <a:t><![CDATA[Fractures are three-dimensional injuries assessed using two-dimensional images.]]></a:t>
            </a:r>
            <a:br/>
            <a:r>
              <a:rPr lang="en-US" strike="noStrike" sz="1400" spc="0" u="none" cap="none">
                <a:solidFill>
                  <a:srgbClr val="1E293B">
                    <a:alpha val="100000"/>
                  </a:srgbClr>
                </a:solidFill>
                <a:latin typeface="Calibri"/>
              </a:rPr>
              <a:t><![CDATA[Therefore, at least two appropriately oriented projections are generally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traditional orthopaedic principle 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views – usually approximately 90° to each oth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joints – image the joint above and below for many long-bone injuries when clinically relev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sides – comparison views in selected paediatric or anatomically uncertain situ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occasions – repeat imaging when an initially occult injury is strongly suspected or when alignment must be monito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are practical principles rather than rigid rules for every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 Technical Quality of an X-ray]]></a:t>
            </a:r>
            <a:br/>
            <a:br/>
            <a:br/>
            <a:r>
              <a:rPr lang="en-US" strike="noStrike" sz="1400" spc="0" u="none" cap="none">
                <a:solidFill>
                  <a:srgbClr val="1E293B">
                    <a:alpha val="100000"/>
                  </a:srgbClr>
                </a:solidFill>
                <a:latin typeface="Calibri"/>
              </a:rPr>
              <a:t><![CDATA[1. Exposure and Penet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mage should demonstrate both cortical and trabecular detail sufficiently to assess bone.]]></a:t>
            </a:r>
            <a:br/>
            <a:r>
              <a:rPr lang="en-US" strike="noStrike" sz="1400" spc="0" u="none" cap="none">
                <a:solidFill>
                  <a:srgbClr val="1E293B">
                    <a:alpha val="100000"/>
                  </a:srgbClr>
                </a:solidFill>
                <a:latin typeface="Calibri"/>
              </a:rPr>
              <a:t><![CDATA[Excessive underpenetration may obscure internal structure, while excessive penetration may reduce]]></a:t>
            </a:r>
            <a:br/>
            <a:r>
              <a:rPr lang="en-US" strike="noStrike" sz="1400" spc="0" u="none" cap="none">
                <a:solidFill>
                  <a:srgbClr val="1E293B">
                    <a:alpha val="100000"/>
                  </a:srgbClr>
                </a:solidFill>
                <a:latin typeface="Calibri"/>
              </a:rPr>
              <a:t><![CDATA[useful contra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 Sharp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margins should be sharp. Patient movement can produce blur and may conceal subtl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 Colli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field should include the relevant anatomy without unnecessarily exposing a very large reg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 Centr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area of clinical interest should be near the centre of the image where geometric distortion]]></a:t>
            </a:r>
            <a:br/>
            <a:r>
              <a:rPr lang="en-US" strike="noStrike" sz="1400" spc="0" u="none" cap="none">
                <a:solidFill>
                  <a:srgbClr val="1E293B">
                    <a:alpha val="100000"/>
                  </a:srgbClr>
                </a:solidFill>
                <a:latin typeface="Calibri"/>
              </a:rPr>
              <a:t><![CDATA[is minimi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5. Mark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rrect side marker should be visible and should not obscure important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derstanding Rotation]]></a:t>
            </a:r>
            <a:br/>
            <a:br/>
            <a:br/>
            <a:br/>
            <a:r>
              <a:rPr lang="en-US" strike="noStrike" sz="1400" spc="0" u="none" cap="none">
                <a:solidFill>
                  <a:srgbClr val="1E293B">
                    <a:alpha val="100000"/>
                  </a:srgbClr>
                </a:solidFill>
                <a:latin typeface="Calibri"/>
              </a:rPr>
              <a:t><![CDATA[Rotation is one of the commonest causes of misleading musculoskeletal radiographs.]]></a:t>
            </a:r>
            <a:br/>
            <a:r>
              <a:rPr lang="en-US" strike="noStrike" sz="1400" spc="0" u="none" cap="none">
                <a:solidFill>
                  <a:srgbClr val="1E293B">
                    <a:alpha val="100000"/>
                  </a:srgbClr>
                </a:solidFill>
                <a:latin typeface="Calibri"/>
              </a:rPr>
              <a:t><![CDATA[A true AP or lateral image should have predictable anatomical relationshi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 can alt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arent width of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lap between adjacent bon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space appear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arent ang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proj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asurements such as tilt and alignment ang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y “abnormal measurements” are meaningless if the projection is not standardi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Bone Radiographs]]></a:t>
            </a:r>
            <a:br/>
            <a:br/>
            <a:br/>
            <a:br/>
            <a:r>
              <a:rPr lang="en-US" strike="noStrike" sz="1400" spc="0" u="none" cap="none">
                <a:solidFill>
                  <a:srgbClr val="1E293B">
                    <a:alpha val="100000"/>
                  </a:srgbClr>
                </a:solidFill>
                <a:latin typeface="Calibri"/>
              </a:rPr>
              <a:t><![CDATA[For fractures of the humerus, radius-ulna, femur or tibia-fibula, radiographs should generally]]></a:t>
            </a:r>
            <a:br/>
            <a:r>
              <a:rPr lang="en-US" strike="noStrike" sz="1400" spc="0" u="none" cap="none">
                <a:solidFill>
                  <a:srgbClr val="1E293B">
                    <a:alpha val="100000"/>
                  </a:srgbClr>
                </a:solidFill>
                <a:latin typeface="Calibri"/>
              </a:rPr>
              <a:t><![CDATA[include sufficient length of the bone to understand fracture morphology and alig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en clinically relevant, the adjacent joints should be included because associated injuries may]]></a:t>
            </a:r>
            <a:br/>
            <a:r>
              <a:rPr lang="en-US" strike="noStrike" sz="1400" spc="0" u="none" cap="none">
                <a:solidFill>
                  <a:srgbClr val="1E293B">
                    <a:alpha val="100000"/>
                  </a:srgbClr>
                </a:solidFill>
                <a:latin typeface="Calibri"/>
              </a:rPr>
              <a:t><![CDATA[occur away from the obvious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equacy Che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 and lateral views obtain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tire fracture visi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equate proximal and distal bone includ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above and below included when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 accep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alignment can be assessed in both plan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ulder X-rays]]></a:t>
            </a:r>
            <a:br/>
            <a:br/>
            <a:br/>
            <a:r>
              <a:rPr lang="en-US" strike="noStrike" sz="1400" spc="0" u="none" cap="none">
                <a:solidFill>
                  <a:srgbClr val="1E293B">
                    <a:alpha val="100000"/>
                  </a:srgbClr>
                </a:solidFill>
                <a:latin typeface="Calibri"/>
              </a:rPr>
              <a:t><![CDATA[Common View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 should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shey / true AP glenoid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pular Y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uma assessment should ideally include orthogonal projections capable of demonstrating the]]></a:t>
            </a:r>
            <a:br/>
            <a:r>
              <a:rPr lang="en-US" strike="noStrike" sz="1400" spc="0" u="none" cap="none">
                <a:solidFill>
                  <a:srgbClr val="1E293B">
                    <a:alpha val="100000"/>
                  </a:srgbClr>
                </a:solidFill>
                <a:latin typeface="Calibri"/>
              </a:rPr>
              <a:t><![CDATA[relationship of the humeral head to the glenoi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 Shoulder Adequa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al head, glenoid and proximal humerus visi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romioclavicular region included when relev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 major motion blu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posure permits assessment through humeral head and glenoid reg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ue AP / Grashey Vi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tient is rotated so the scapular plane is approximately parallel to the detector.]]></a:t>
            </a:r>
            <a:br/>
            <a:r>
              <a:rPr lang="en-US" strike="noStrike" sz="1400" spc="0" u="none" cap="none">
                <a:solidFill>
                  <a:srgbClr val="1E293B">
                    <a:alpha val="100000"/>
                  </a:srgbClr>
                </a:solidFill>
                <a:latin typeface="Calibri"/>
              </a:rPr>
              <a:t><![CDATA[A satisfactory image profiles the glenohumeral joint space with less glenoid overla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pular Y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capular body forms the stem of the Y, while the acromion and coracoid form the upper limbs.]]></a:t>
            </a:r>
            <a:br/>
            <a:r>
              <a:rPr lang="en-US" strike="noStrike" sz="1400" spc="0" u="none" cap="none">
                <a:solidFill>
                  <a:srgbClr val="1E293B">
                    <a:alpha val="100000"/>
                  </a:srgbClr>
                </a:solidFill>
                <a:latin typeface="Calibri"/>
              </a:rPr>
              <a:t><![CDATA[In a normally located shoulder, the humeral head should project around the centre of the 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view is particularly useful when assessing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axillary projection demonstrates the relationship between the humeral head and glenoid in]]></a:t>
            </a:r>
            <a:br/>
            <a:r>
              <a:rPr lang="en-US" strike="noStrike" sz="1400" spc="0" u="none" cap="none">
                <a:solidFill>
                  <a:srgbClr val="1E293B">
                    <a:alpha val="100000"/>
                  </a:srgbClr>
                </a:solidFill>
                <a:latin typeface="Calibri"/>
              </a:rPr>
              <a:t><![CDATA[the axial plane and is especially useful for anterior or posterior trans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f conventional abduction is painful or unsafe, modified trauma projections may be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single AP shoulder radiograph is insufficient to confidently exclude glenohumeral dislocation, particularly posterior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X-ray Positioning and Adequacy Check – A Practical Guide for Orthopaedicia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vicle X-rays]]></a:t>
            </a:r>
            <a:br/>
            <a:br/>
            <a:br/>
            <a:br/>
            <a:r>
              <a:rPr lang="en-US" strike="noStrike" sz="1400" spc="0" u="none" cap="none">
                <a:solidFill>
                  <a:srgbClr val="1E293B">
                    <a:alpha val="100000"/>
                  </a:srgbClr>
                </a:solidFill>
                <a:latin typeface="Calibri"/>
              </a:rPr>
              <a:t><![CDATA[The entire clavicle should be demonstrated from the sternoclavicular region to the acromioclavicular]]></a:t>
            </a:r>
            <a:br/>
            <a:r>
              <a:rPr lang="en-US" strike="noStrike" sz="1400" spc="0" u="none" cap="none">
                <a:solidFill>
                  <a:srgbClr val="1E293B">
                    <a:alpha val="100000"/>
                  </a:srgbClr>
                </a:solidFill>
                <a:latin typeface="Calibri"/>
              </a:rPr>
              <a:t><![CDATA[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View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 clavi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 with cephalic tilt where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equa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tire clavicle includ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 joint visi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ends fully demonstr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placement and shortening can be asses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X-ray Positioning and Adequacy Check – A Practical Guide for Orthopaedicia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2026-10-02T08:01:02Z</dcterms:created>
  <dcterms:modified xsi:type="dcterms:W3CDTF">2026-10-02T08:01:02Z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