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39934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Unicompartmental Knee Arthroplasty (UKA) — Indications & Outcom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ellofemoral joint]]></a:t>
            </a:r>
            <a:br/>
            <a:r>
              <a:rPr lang="en-US" strike="noStrike" sz="1400" spc="0" u="none" cap="none">
                <a:solidFill>
                  <a:srgbClr val="1E293B">
                    <a:alpha val="100000"/>
                  </a:srgbClr>
                </a:solidFill>
                <a:latin typeface="Calibri"/>
              </a:rPr>
              <a:t><![CDATA[Mild-moderate PFJ OA with no symptoms has been shown not to affect UKA outcomes (Goodfellow et al.); the Oxford group have demonstrated acceptable outcomes even in the presence of bone-on-bone PFJ OA if it is asymptomatic]]></a:t>
            </a:r>
            <a:br/>
            <a:r>
              <a:rPr lang="en-US" strike="noStrike" sz="1400" spc="0" u="none" cap="none">
                <a:solidFill>
                  <a:srgbClr val="1E293B">
                    <a:alpha val="100000"/>
                  </a:srgbClr>
                </a:solidFill>
                <a:latin typeface="Calibri"/>
              </a:rPr>
              <a:t><![CDATA[Symptomatic anterior knee pain from PFJ OA; severe anteromedial PFJ OA (Ahlbäck Grade 4–5); full-thickness medial facet loss with symptom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Oxford criteria for medial UKA: the criteria developed by the Oxford group and validated in large cohort studies: (1) anteromedial OA pattern (full-thickness medial compartment cartilage loss with preserved lateral compartment and ACL); (2) correctable varus deformity; (3) ACL intact; (4) flexion >100° and flexion contracture <15°; (5) no severe patellofemoral OA causing symptoms; these criteria were intentionally broadened by the Oxford group — advanced age, obesity, and activity level are NOT contraindications in the current Oxford evidence b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anteromedial OA" pattern is key — in anteromedial OA, the medial tibial cartilage wears anteriorly first; on the frog-leg lateral view, the posterior medial tibial cartilage is often preserved; the ACL is intact and the deformity is passively correctable (the remaining cartilage acts as a hinge); this is the ideal UKA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bile vs Fixed Bearing UKA]]></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Mobile Bearing (Oxford design)]]></a:t>
            </a:r>
            <a:br/>
            <a:r>
              <a:rPr lang="en-US" strike="noStrike" sz="1400" spc="0" u="none" cap="none">
                <a:solidFill>
                  <a:srgbClr val="1E293B">
                    <a:alpha val="100000"/>
                  </a:srgbClr>
                </a:solidFill>
                <a:latin typeface="Calibri"/>
              </a:rPr>
              <a:t><![CDATA[Fixed 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motion]]></a:t>
            </a:r>
            <a:br/>
            <a:r>
              <a:rPr lang="en-US" strike="noStrike" sz="1400" spc="0" u="none" cap="none">
                <a:solidFill>
                  <a:srgbClr val="1E293B">
                    <a:alpha val="100000"/>
                  </a:srgbClr>
                </a:solidFill>
                <a:latin typeface="Calibri"/>
              </a:rPr>
              <a:t><![CDATA[Polyethylene insert moves freely on the tibial tray — conforming at both interfaces]]></a:t>
            </a:r>
            <a:br/>
            <a:r>
              <a:rPr lang="en-US" strike="noStrike" sz="1400" spc="0" u="none" cap="none">
                <a:solidFill>
                  <a:srgbClr val="1E293B">
                    <a:alpha val="100000"/>
                  </a:srgbClr>
                </a:solidFill>
                <a:latin typeface="Calibri"/>
              </a:rPr>
              <a:t><![CDATA[Polyethylene insert fixed to the tibial tray — non-conforming or semi-conforming at the tibiofemoral interfa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 requirement]]></a:t>
            </a:r>
            <a:br/>
            <a:r>
              <a:rPr lang="en-US" strike="noStrike" sz="1400" spc="0" u="none" cap="none">
                <a:solidFill>
                  <a:srgbClr val="1E293B">
                    <a:alpha val="100000"/>
                  </a:srgbClr>
                </a:solidFill>
                <a:latin typeface="Calibri"/>
              </a:rPr>
              <a:t><![CDATA[ACL MUST be intact — the ACL controls anterior-posterior motion of the mobile bearing; absent ACL = bearing dislocation anteriorly]]></a:t>
            </a:r>
            <a:br/>
            <a:r>
              <a:rPr lang="en-US" strike="noStrike" sz="1400" spc="0" u="none" cap="none">
                <a:solidFill>
                  <a:srgbClr val="1E293B">
                    <a:alpha val="100000"/>
                  </a:srgbClr>
                </a:solidFill>
                <a:latin typeface="Calibri"/>
              </a:rPr>
              <a:t><![CDATA[Fixed bearing can tolerate moderate ACL deficiency as the insert is locked to the tr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ear]]></a:t>
            </a:r>
            <a:br/>
            <a:r>
              <a:rPr lang="en-US" strike="noStrike" sz="1400" spc="0" u="none" cap="none">
                <a:solidFill>
                  <a:srgbClr val="1E293B">
                    <a:alpha val="100000"/>
                  </a:srgbClr>
                </a:solidFill>
                <a:latin typeface="Calibri"/>
              </a:rPr>
              <a:t><![CDATA[Conforming at both surfaces → lower contact stress → theoretical wear advantage]]></a:t>
            </a:r>
            <a:br/>
            <a:r>
              <a:rPr lang="en-US" strike="noStrike" sz="1400" spc="0" u="none" cap="none">
                <a:solidFill>
                  <a:srgbClr val="1E293B">
                    <a:alpha val="100000"/>
                  </a:srgbClr>
                </a:solidFill>
                <a:latin typeface="Calibri"/>
              </a:rPr>
              <a:t><![CDATA[Non-conforming contact → higher contact stress → potentially higher long-term polyethylene w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aring dislocation]]></a:t>
            </a:r>
            <a:br/>
            <a:r>
              <a:rPr lang="en-US" strike="noStrike" sz="1400" spc="0" u="none" cap="none">
                <a:solidFill>
                  <a:srgbClr val="1E293B">
                    <a:alpha val="100000"/>
                  </a:srgbClr>
                </a:solidFill>
                <a:latin typeface="Calibri"/>
              </a:rPr>
              <a:t><![CDATA[Rare but possible complication (0.5–1%); requires revision; caused by ACL deficiency, inadequate posterior tibial slope, or bearing impingement on soft tissue]]></a:t>
            </a:r>
            <a:br/>
            <a:r>
              <a:rPr lang="en-US" strike="noStrike" sz="1400" spc="0" u="none" cap="none">
                <a:solidFill>
                  <a:srgbClr val="1E293B">
                    <a:alpha val="100000"/>
                  </a:srgbClr>
                </a:solidFill>
                <a:latin typeface="Calibri"/>
              </a:rPr>
              <a:t><![CDATA[Not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s & Revision]]></a:t>
            </a:r>
            <a:br/>
            <a:br/>
            <a:r>
              <a:rPr lang="en-US" strike="noStrike" sz="1400" spc="0" u="none" cap="none">
                <a:solidFill>
                  <a:srgbClr val="1E293B">
                    <a:alpha val="100000"/>
                  </a:srgbClr>
                </a:solidFill>
                <a:latin typeface="Calibri"/>
              </a:rPr>
              <a:t><![CDATA[NJR survivorship: 10-year revision rate for UKA approximately 10–15%; the Oxford medial UKA has among the best survivorship data of any UKA implant; lateral UKA has a higher revision rate than medial UKA (approximately 2× higher); the higher UKA revision rate vs TKA is partly explained by the less aggressive selection criteria used for UKA, leaving the patient susceptible to disease progression in unreplaced compart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reasons for UKA revision: disease progression (OA in the lateral or patellofemoral compartment — the most common reason); aseptic loosening (tibial component more common); bearing dislocation (mobile bearing designs); polyethylene wear; unexplained pain; fracture; infection (lower rate than TK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version UKA to TKA: generally straightforward; outcomes of revision UKA to TKA are similar to primary TKA outcomes; this is a key advantage of UKA — bone stock preservation facilitates revision; however, if the tibial baseplate is undersized, an augmented tibial component may be needed at conver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gistry data interpretation: the NJR captures all revisions; UKA has a higher crude revision rate than TKA; however, when adjusted for age and sex (UKA patients are typically younger and more active), the UKA vs TKA revision rate difference narrows considerabl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oodfellow JW et al. The Oxford Knee for unicompartmental osteoarthritis. J Bone Joint Surg Br. 1988;70(5):692–701.]]></a:t>
            </a:r>
            <a:br/>
            <a:r>
              <a:rPr lang="en-US" strike="noStrike" sz="1200" spc="0" u="none" cap="none">
                <a:solidFill>
                  <a:srgbClr val="1E293B">
                    <a:alpha val="100000"/>
                  </a:srgbClr>
                </a:solidFill>
                <a:latin typeface="Calibri"/>
              </a:rPr>
              <a:t><![CDATA[Liddle AD et al. Adverse outcomes after total and unicompartmental knee replacement in 101,330 matched patients: a study of data from the National Joint Registry for England and Wales. Lancet. 2014;384(9952):1437–1445.]]></a:t>
            </a:r>
            <a:br/>
            <a:r>
              <a:rPr lang="en-US" strike="noStrike" sz="1200" spc="0" u="none" cap="none">
                <a:solidFill>
                  <a:srgbClr val="1E293B">
                    <a:alpha val="100000"/>
                  </a:srgbClr>
                </a:solidFill>
                <a:latin typeface="Calibri"/>
              </a:rPr>
              <a:t><![CDATA[National Joint Registry for England, Wales, Northern Ireland and the Isle of Man. 20th Annual Report. 2023.]]></a:t>
            </a:r>
            <a:br/>
            <a:r>
              <a:rPr lang="en-US" strike="noStrike" sz="1200" spc="0" u="none" cap="none">
                <a:solidFill>
                  <a:srgbClr val="1E293B">
                    <a:alpha val="100000"/>
                  </a:srgbClr>
                </a:solidFill>
                <a:latin typeface="Calibri"/>
              </a:rPr>
              <a:t><![CDATA[Pandit H et al. Uncemented Oxford phase 3 unicompartmental knee replacement. J Bone Joint Surg Br. 2006.]]></a:t>
            </a:r>
            <a:br/>
            <a:r>
              <a:rPr lang="en-US" strike="noStrike" sz="1200" spc="0" u="none" cap="none">
                <a:solidFill>
                  <a:srgbClr val="1E293B">
                    <a:alpha val="100000"/>
                  </a:srgbClr>
                </a:solidFill>
                <a:latin typeface="Calibri"/>
              </a:rPr>
              <a:t><![CDATA[Niinimäki T et al. Unicompartmental knee arthroplasty survivorship is lower than TKA survivorship: a 27-year registry-based report. Clin Orthop Relat Res. 2014.]]></a:t>
            </a:r>
            <a:br/>
            <a:r>
              <a:rPr lang="en-US" strike="noStrike" sz="1200" spc="0" u="none" cap="none">
                <a:solidFill>
                  <a:srgbClr val="1E293B">
                    <a:alpha val="100000"/>
                  </a:srgbClr>
                </a:solidFill>
                <a:latin typeface="Calibri"/>
              </a:rPr>
              <a:t><![CDATA[Price AJ et al. Improved functio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ndications: isolated unicompartmental OA with intact ligaments and correctable deformity. Contraindications: inflammatory arthritis, fixed deformity, ACL deficiency. Advantages: smaller incision, faster recovery, more natural kinematics. Outcomes: pain relief and function good in selected patients; 10–15 year survival ~80–90%. Conversion to TKA may be needed if progression of arthritis occ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Unicompartmental Knee Arthroplasty (UKA) — Indications & Outcom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Unicompartmental knee arthroplasty (UKA) resurfaces a single compartment of the knee — medial (most common, accounting for approximately 80% of UKA), lateral, or patellofemoral — while preserving the unreplaced compartments, the cruciate ligaments, and the normal proprioceptive and kinematic properties of the knee. When properly indicated, UKA provides outcomes equivalent or superior to TKA in terms of patient satisfaction, function, and recovery, with a lower complication profile and better preservation of bone stock. The most critical factor determining success is patient and diseas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UKA accounts for approximately 8–10% of all knee arthroplasties performed in the UK (NJR data); the Oxford Partial Knee (Biomet) is the most commonly used medial UKA implant in the UK and has the largest evidence base; the proportion of UKA varies internationally — higher in the UK than in the US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vantages over TKA: preserves bone stock (facilitates easier conversion to TKA if required); preserves cruciate ligaments (more physiological kinematics); shorter recovery; lower complication rates (lower blood loss, DVT, infection, peri-prosthetic fracture); faster return to activity; better proprioception; more natural feeling kne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fundamental trade-off: UKA provides better early outcomes but has a higher revision rate than TKA (NJR 10-year revision rate approximately 10–15% for UKA vs 4–5% for TKA); however, conversion of a failed UKA to TKA is generally straightforward and achieves outcomes similar to primary TK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dications & Contraindications]]></a:t>
            </a:r>
            <a:br/>
            <a:br/>
            <a:br/>
            <a:br/>
            <a:br/>
            <a:r>
              <a:rPr lang="en-US" strike="noStrike" sz="1400" spc="0" u="none" cap="none">
                <a:solidFill>
                  <a:srgbClr val="1E293B">
                    <a:alpha val="100000"/>
                  </a:srgbClr>
                </a:solidFill>
                <a:latin typeface="Calibri"/>
              </a:rPr>
              <a:t><![CDATA[Feature]]></a:t>
            </a:r>
            <a:br/>
            <a:r>
              <a:rPr lang="en-US" strike="noStrike" sz="1400" spc="0" u="none" cap="none">
                <a:solidFill>
                  <a:srgbClr val="1E293B">
                    <a:alpha val="100000"/>
                  </a:srgbClr>
                </a:solidFill>
                <a:latin typeface="Calibri"/>
              </a:rPr>
              <a:t><![CDATA[Indication]]></a:t>
            </a:r>
            <a:br/>
            <a:r>
              <a:rPr lang="en-US" strike="noStrike" sz="1400" spc="0" u="none" cap="none">
                <a:solidFill>
                  <a:srgbClr val="1E293B">
                    <a:alpha val="100000"/>
                  </a:srgbClr>
                </a:solidFill>
                <a:latin typeface="Calibri"/>
              </a:rPr>
              <a:t><![CDATA[Contraind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ease extent]]></a:t>
            </a:r>
            <a:br/>
            <a:r>
              <a:rPr lang="en-US" strike="noStrike" sz="1400" spc="0" u="none" cap="none">
                <a:solidFill>
                  <a:srgbClr val="1E293B">
                    <a:alpha val="100000"/>
                  </a:srgbClr>
                </a:solidFill>
                <a:latin typeface="Calibri"/>
              </a:rPr>
              <a:t><![CDATA[Isolated medial (or lateral) compartment OA confirmed on weight-bearing X-rays; full-thickness cartilage loss in the target compartment]]></a:t>
            </a:r>
            <a:br/>
            <a:r>
              <a:rPr lang="en-US" strike="noStrike" sz="1400" spc="0" u="none" cap="none">
                <a:solidFill>
                  <a:srgbClr val="1E293B">
                    <a:alpha val="100000"/>
                  </a:srgbClr>
                </a:solidFill>
                <a:latin typeface="Calibri"/>
              </a:rPr>
              <a:t><![CDATA[Tricompartmental or bicompartmental OA; significant patellofemoral OA (controversial — see below); inflammatory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uciate ligaments]]></a:t>
            </a:r>
            <a:br/>
            <a:r>
              <a:rPr lang="en-US" strike="noStrike" sz="1400" spc="0" u="none" cap="none">
                <a:solidFill>
                  <a:srgbClr val="1E293B">
                    <a:alpha val="100000"/>
                  </a:srgbClr>
                </a:solidFill>
                <a:latin typeface="Calibri"/>
              </a:rPr>
              <a:t><![CDATA[ACL and PCL functionally intact (required for mobile bearing UKA kinematics; less critical for fixed bearing); the ACL is the most important — absent ACL is a contraindication for mobile bearing UKA (Oxford design)]]></a:t>
            </a:r>
            <a:br/>
            <a:r>
              <a:rPr lang="en-US" strike="noStrike" sz="1400" spc="0" u="none" cap="none">
                <a:solidFill>
                  <a:srgbClr val="1E293B">
                    <a:alpha val="100000"/>
                  </a:srgbClr>
                </a:solidFill>
                <a:latin typeface="Calibri"/>
              </a:rPr>
              <a:t><![CDATA[ACL deficiency is an absolute contraindication for mobile bearing UKA — bearing dislocation will occur; fixed bearing UKA can be used with a deficient ACL in selected c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Unicompartmental Knee Arthroplasty (UKA) — Indications & Outcom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Correctable varus or valgus deformity (correctable to neutral on valgus/varus stress X-rays)]]></a:t>
            </a:r>
            <a:br/>
            <a:r>
              <a:rPr lang="en-US" strike="noStrike" sz="1400" spc="0" u="none" cap="none">
                <a:solidFill>
                  <a:srgbClr val="1E293B">
                    <a:alpha val="100000"/>
                  </a:srgbClr>
                </a:solidFill>
                <a:latin typeface="Calibri"/>
              </a:rPr>
              <a:t><![CDATA[Fixed varus/valgus deformity >10–15° not correctable; severe tibial subluxation]]>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lexion]]></a:t>
            </a:r>
            <a:br/>
            <a:r>
              <a:rPr lang="en-US" strike="noStrike" sz="1400" spc="0" u="none" cap="none">
                <a:solidFill>
                  <a:srgbClr val="1E293B">
                    <a:alpha val="100000"/>
                  </a:srgbClr>
                </a:solidFill>
                <a:latin typeface="Calibri"/>
              </a:rPr>
              <a:t><![CDATA[Good range of motion; flexion >100°; flexion contracture <10–15°]]></a:t>
            </a:r>
            <a:br/>
            <a:r>
              <a:rPr lang="en-US" strike="noStrike" sz="1400" spc="0" u="none" cap="none">
                <a:solidFill>
                  <a:srgbClr val="1E293B">
                    <a:alpha val="100000"/>
                  </a:srgbClr>
                </a:solidFill>
                <a:latin typeface="Calibri"/>
              </a:rPr>
              <a:t><![CDATA[Severe flexion contracture >15° (prevents adequate tibial cut and bearing seating)]]>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
  <a:themeElements>
    <a:clrScheme name="Theme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2026-04-05T09:57:48Z</dcterms:created>
  <dcterms:modified xsi:type="dcterms:W3CDTF">2026-04-05T09:57:48Z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