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24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ypes of Callus in Fracture Hea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type of callus contributes significantly to mechanical stability and helps immobilize fracture fragments during the healing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br/>
            <a:br/>
            <a:br/>
            <a:br/>
            <a:r>
              <a:rPr lang="en-US" strike="noStrike" sz="1400" spc="0" u="none" cap="none">
                <a:solidFill>
                  <a:srgbClr val="1E293B">
                    <a:alpha val="100000"/>
                  </a:srgbClr>
                </a:solidFill>
                <a:latin typeface="Calibri"/>
              </a:rPr>
              <a:t><![CDATA[Endosteal callus develops within the medullary cavity of the bone. It arises from osteogenic cells located in the endosteum and bone marr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function of endosteal callus is to restore the internal architecture of bone and strengthen the fracture site from within. Although less visible on radiographs compared to periosteal callus, it plays an important role in stabilizing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later stages of healing, endosteal callus undergoes remodeling to reestablish the normal medullary canal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br/>
            <a:br/>
            <a:br/>
            <a:br/>
            <a:r>
              <a:rPr lang="en-US" strike="noStrike" sz="1400" spc="0" u="none" cap="none">
                <a:solidFill>
                  <a:srgbClr val="1E293B">
                    <a:alpha val="100000"/>
                  </a:srgbClr>
                </a:solidFill>
                <a:latin typeface="Calibri"/>
              </a:rPr>
              <a:t><![CDATA[Intermediate callus forms directly between the fracture fragments. It originates from osteogenic cells in the fracture hematoma and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ly this callus consists of fibrous tissue and cartilage. Gradually it undergoes mineralization and is replaced by woven bone. The intermediate callus is essential for achieving union because it directly bridges the fracture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 time, the woven bone formed in this region is remodeled into mature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br/>
            <a:br/>
            <a:br/>
            <a:br/>
            <a:r>
              <a:rPr lang="en-US" strike="noStrike" sz="1400" spc="0" u="none" cap="none">
                <a:solidFill>
                  <a:srgbClr val="1E293B">
                    <a:alpha val="100000"/>
                  </a:srgbClr>
                </a:solidFill>
                <a:latin typeface="Calibri"/>
              </a:rPr>
              <a:t><![CDATA[Cartilaginous callus, also known as soft callus, forms during the early reparative phase of fracture healing. It consists primarily of fibrocartilage and provides temporary stabilization of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ytes produce cartilaginous matrix which gradually undergoes endochondral ossification. This process eventually converts the soft callus into hard bony cal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nsformation from cartilage to bone is an important step in fracture healing and resembles the process of bone development during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of Callus]]></a:t>
            </a:r>
            <a:br/>
            <a:br/>
            <a:br/>
            <a:br/>
            <a:br/>
            <a:r>
              <a:rPr lang="en-US" strike="noStrike" sz="1400" spc="0" u="none" cap="none">
                <a:solidFill>
                  <a:srgbClr val="1E293B">
                    <a:alpha val="100000"/>
                  </a:srgbClr>
                </a:solidFill>
                <a:latin typeface="Calibri"/>
              </a:rPr>
              <a:t><![CDATA[Radiographic evaluation is commonly used to assess fracture healing. Callus formation can be identified on plain radiographs as new bone formation surround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ign]]></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zzy periosteal reaction]]></a:t>
            </a:r>
            <a:br/>
            <a:r>
              <a:rPr lang="en-US" strike="noStrike" sz="1400" spc="0" u="none" cap="none">
                <a:solidFill>
                  <a:srgbClr val="1E293B">
                    <a:alpha val="100000"/>
                  </a:srgbClr>
                </a:solidFill>
                <a:latin typeface="Calibri"/>
              </a:rPr>
              <a:t><![CDATA[Early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a:t>
            </a:r>
            <a:br/>
            <a:r>
              <a:rPr lang="en-US" strike="noStrike" sz="1400" spc="0" u="none" cap="none">
                <a:solidFill>
                  <a:srgbClr val="1E293B">
                    <a:alpha val="100000"/>
                  </a:srgbClr>
                </a:solidFill>
                <a:latin typeface="Calibri"/>
              </a:rPr>
              <a:t><![CDATA[Progressing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ed cortex]]></a:t>
            </a:r>
            <a:br/>
            <a:r>
              <a:rPr lang="en-US" strike="noStrike" sz="1400" spc="0" u="none" cap="none">
                <a:solidFill>
                  <a:srgbClr val="1E293B">
                    <a:alpha val="100000"/>
                  </a:srgbClr>
                </a:solidFill>
                <a:latin typeface="Calibri"/>
              </a:rPr>
              <a:t><![CDATA[Advanc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 across at least three cortices on radiographs is often considered evidence of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Callus Formation]]></a:t>
            </a:r>
            <a:br/>
            <a:br/>
            <a:br/>
            <a:br/>
            <a:br/>
            <a:r>
              <a:rPr lang="en-US" strike="noStrike" sz="1400" spc="0" u="none" cap="none">
                <a:solidFill>
                  <a:srgbClr val="1E293B">
                    <a:alpha val="100000"/>
                  </a:srgbClr>
                </a:solidFill>
                <a:latin typeface="Calibri"/>
              </a:rPr>
              <a:t><![CDATA[Several biological and mechanical factors influence the formation and quality of callu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and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 and system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priate fracture stabilization and preservation of blood supply are essential for optimal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Monitoring callus formation helps clinicians determine whether a fracture is healing appropriately. Delayed or absent callus formation may indicate complications such as delayed union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 such as functional bracing, dynamization of intramedullary nails and controlled weight bearing may stimulate callus formation by promoting micromotion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Callus formation occurs during secondary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the earliest radiographic sign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 bridges th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callus undergoes endochondral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Einhorn TA Fracture Healing Journal of Orthopaedic Research]]></a:t>
            </a:r>
            <a:br/>
            <a:r>
              <a:rPr lang="en-US" strike="noStrike" sz="1200" spc="0" u="none" cap="none">
                <a:solidFill>
                  <a:srgbClr val="1E293B">
                    <a:alpha val="100000"/>
                  </a:srgbClr>
                </a:solidFill>
                <a:latin typeface="Calibri"/>
              </a:rPr>
              <a:t><![CDATA[Orthobullets Fracture Healing]]></a:t>
            </a:r>
            <a:br/>
            <a:r>
              <a:rPr lang="en-US" strike="noStrike" sz="1200" spc="0" u="none" cap="none">
                <a:solidFill>
                  <a:srgbClr val="1E293B">
                    <a:alpha val="100000"/>
                  </a:srgbClr>
                </a:solidFill>
                <a:latin typeface="Calibri"/>
              </a:rPr>
              <a:t><![CDATA[AO Surgery Reference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ternal (periosteal) vs internal (endosteal) callus; bridging and uniting fragments. Primary (contact) healing has minimal/no callus under rigid stability; secondary healing forms abundant callus under relative stability. Radiographic callus reflects mechanical environment and biology; hypertrophic callus suggests instability. Histology: woven bone → lamellar bone remodeling along stress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ypes of Callus in Fracture Hea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Fracture healing is a complex biological process that restores the structural integrity and mechanical strength of bone after injury. During this process, new bone is formed through a series of stages involving inflammation, repair and remodeling. One of the most important features of fracture healing is the formation of callus, which bridges the fracture gap and stabilizes th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is a natural reparative response that occurs primarily during secondary bone healing. It involves proliferation of osteogenic cells, formation of fibrocartilage and eventual ossification into mature bone. The characteristics of the callus depend on factors such as fracture stability, blood supply and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different types of callus formed during fracture healing helps clinicians interpret radiographic findings and evaluate the progress of bon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Fracture Healing]]></a:t>
            </a:r>
            <a:br/>
            <a:br/>
            <a:br/>
            <a:br/>
            <a:br/>
            <a:r>
              <a:rPr lang="en-US" strike="noStrike" sz="1400" spc="0" u="none" cap="none">
                <a:solidFill>
                  <a:srgbClr val="1E293B">
                    <a:alpha val="100000"/>
                  </a:srgbClr>
                </a:solidFill>
                <a:latin typeface="Calibri"/>
              </a:rPr>
              <a:t><![CDATA[Fracture healing occurs through several overlapping stages. Each stage involves specific biological processes that contribute to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Key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a:t>
            </a:r>
            <a:br/>
            <a:r>
              <a:rPr lang="en-US" strike="noStrike" sz="1400" spc="0" u="none" cap="none">
                <a:solidFill>
                  <a:srgbClr val="1E293B">
                    <a:alpha val="100000"/>
                  </a:srgbClr>
                </a:solidFill>
                <a:latin typeface="Calibri"/>
              </a:rPr>
              <a:t><![CDATA[Hematoma formation and inflammatory cell infil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rative phase]]></a:t>
            </a:r>
            <a:br/>
            <a:r>
              <a:rPr lang="en-US" strike="noStrike" sz="1400" spc="0" u="none" cap="none">
                <a:solidFill>
                  <a:srgbClr val="1E293B">
                    <a:alpha val="100000"/>
                  </a:srgbClr>
                </a:solidFill>
                <a:latin typeface="Calibri"/>
              </a:rPr>
              <a:t><![CDATA[Soft callus formation and early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a:t>
            </a:r>
            <a:br/>
            <a:r>
              <a:rPr lang="en-US" strike="noStrike" sz="1400" spc="0" u="none" cap="none">
                <a:solidFill>
                  <a:srgbClr val="1E293B">
                    <a:alpha val="100000"/>
                  </a:srgbClr>
                </a:solidFill>
                <a:latin typeface="Calibri"/>
              </a:rPr>
              <a:t><![CDATA[Replacement of woven bone with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mainly occurs during the reparative phase and is essential for bridg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Callus]]></a:t>
            </a:r>
            <a:br/>
            <a:br/>
            <a:br/>
            <a:br/>
            <a:br/>
            <a:r>
              <a:rPr lang="en-US" strike="noStrike" sz="1400" spc="0" u="none" cap="none">
                <a:solidFill>
                  <a:srgbClr val="1E293B">
                    <a:alpha val="100000"/>
                  </a:srgbClr>
                </a:solidFill>
                <a:latin typeface="Calibri"/>
              </a:rPr>
              <a:t><![CDATA[Callus refers to newly formed bone and cartilage tissue that develops around a fracture site during healing. It provides temporary stability and serves as a scaffold for eventual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typically occurs in fractures that heal through secondary bone healing, where some degree of motion exists at the fracture site. Rigid fixation methods such as compression plating may reduce callus formation because healing occurs through primary bone healing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allus in Fracture Healing]]></a:t>
            </a:r>
            <a:br/>
            <a:br/>
            <a:br/>
            <a:br/>
            <a:br/>
            <a:r>
              <a:rPr lang="en-US" strike="noStrike" sz="1400" spc="0" u="none" cap="none">
                <a:solidFill>
                  <a:srgbClr val="1E293B">
                    <a:alpha val="100000"/>
                  </a:srgbClr>
                </a:solidFill>
                <a:latin typeface="Calibri"/>
              </a:rPr>
              <a:t><![CDATA[Several types of callus can be identified during fracture healing depending on their location and com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Callus]]></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r>
              <a:rPr lang="en-US" strike="noStrike" sz="1400" spc="0" u="none" cap="none">
                <a:solidFill>
                  <a:srgbClr val="1E293B">
                    <a:alpha val="100000"/>
                  </a:srgbClr>
                </a:solidFill>
                <a:latin typeface="Calibri"/>
              </a:rPr>
              <a:t><![CDATA[Outer surface of bone]]></a:t>
            </a:r>
            <a:br/>
            <a:r>
              <a:rPr lang="en-US" strike="noStrike" sz="1400" spc="0" u="none" cap="none">
                <a:solidFill>
                  <a:srgbClr val="1E293B">
                    <a:alpha val="100000"/>
                  </a:srgbClr>
                </a:solidFill>
                <a:latin typeface="Calibri"/>
              </a:rPr>
              <a:t><![CDATA[Provides extern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r>
              <a:rPr lang="en-US" strike="noStrike" sz="1400" spc="0" u="none" cap="none">
                <a:solidFill>
                  <a:srgbClr val="1E293B">
                    <a:alpha val="100000"/>
                  </a:srgbClr>
                </a:solidFill>
                <a:latin typeface="Calibri"/>
              </a:rPr>
              <a:t><![CDATA[Inner surface of bone]]></a:t>
            </a:r>
            <a:br/>
            <a:r>
              <a:rPr lang="en-US" strike="noStrike" sz="1400" spc="0" u="none" cap="none">
                <a:solidFill>
                  <a:srgbClr val="1E293B">
                    <a:alpha val="100000"/>
                  </a:srgbClr>
                </a:solidFill>
                <a:latin typeface="Calibri"/>
              </a:rPr>
              <a:t><![CDATA[Reinforces intern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r>
              <a:rPr lang="en-US" strike="noStrike" sz="1400" spc="0" u="none" cap="none">
                <a:solidFill>
                  <a:srgbClr val="1E293B">
                    <a:alpha val="100000"/>
                  </a:srgbClr>
                </a:solidFill>
                <a:latin typeface="Calibri"/>
              </a:rPr>
              <a:t><![CDATA[Between fracture fragments]]></a:t>
            </a:r>
            <a:br/>
            <a:r>
              <a:rPr lang="en-US" strike="noStrike" sz="1400" spc="0" u="none" cap="none">
                <a:solidFill>
                  <a:srgbClr val="1E293B">
                    <a:alpha val="100000"/>
                  </a:srgbClr>
                </a:solidFill>
                <a:latin typeface="Calibri"/>
              </a:rPr>
              <a:t><![CDATA[Directly bridges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r>
              <a:rPr lang="en-US" strike="noStrike" sz="1400" spc="0" u="none" cap="none">
                <a:solidFill>
                  <a:srgbClr val="1E293B">
                    <a:alpha val="100000"/>
                  </a:srgbClr>
                </a:solidFill>
                <a:latin typeface="Calibri"/>
              </a:rPr>
              <a:t><![CDATA[Fracture interface]]></a:t>
            </a:r>
            <a:br/>
            <a:r>
              <a:rPr lang="en-US" strike="noStrike" sz="1400" spc="0" u="none" cap="none">
                <a:solidFill>
                  <a:srgbClr val="1E293B">
                    <a:alpha val="100000"/>
                  </a:srgbClr>
                </a:solidFill>
                <a:latin typeface="Calibri"/>
              </a:rPr>
              <a:t><![CDATA[Provides early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br/>
            <a:br/>
            <a:br/>
            <a:br/>
            <a:r>
              <a:rPr lang="en-US" strike="noStrike" sz="1400" spc="0" u="none" cap="none">
                <a:solidFill>
                  <a:srgbClr val="1E293B">
                    <a:alpha val="100000"/>
                  </a:srgbClr>
                </a:solidFill>
                <a:latin typeface="Calibri"/>
              </a:rPr>
              <a:t><![CDATA[Periosteal callus forms on the outer surface of bone beneath the periosteum. The periosteum contains osteogenic cells that play a critical role in fracture healing. Following injury, these cells proliferate and differentiate into osteoblasts, producing new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often the earliest visible sign of fracture healing on radiographs. It appears as a cloud like or fluffy bone formation surrounding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2026-05-25T02:29:40Z</dcterms:created>
  <dcterms:modified xsi:type="dcterms:W3CDTF">2026-05-25T02:29:40Z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