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81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scherne–Oestern — Closed Fracture Soft-Tissu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3 — Extensive crush, degloving, or compartment syndrome]]></a:t>
            </a:r>
            <a:br/>
            <a:r>
              <a:rPr lang="en-US" strike="noStrike" sz="1400" spc="0" u="none" cap="none">
                <a:solidFill>
                  <a:srgbClr val="1E293B">
                    <a:alpha val="100000"/>
                  </a:srgbClr>
                </a:solidFill>
                <a:latin typeface="Calibri"/>
              </a:rPr>
              <a:t><![CDATA[Extensive skin contusion and impending necrosis; subcutaneous degloving (the skin has been sheared from the deep fascia — creating a potential space filled with haematoma — `Morel-Lavallée lesion`); OR established/impending compartment syndrome; OR skin on the verge of necrosis (visible venous congestion, mottled appearance, impaired capillary refill over the fracture)]]></a:t>
            </a:r>
            <a:br/>
            <a:r>
              <a:rPr lang="en-US" strike="noStrike" sz="1400" spc="0" u="none" cap="none">
                <a:solidFill>
                  <a:srgbClr val="1E293B">
                    <a:alpha val="100000"/>
                  </a:srgbClr>
                </a:solidFill>
                <a:latin typeface="Calibri"/>
              </a:rPr>
              <a:t><![CDATA[Severe muscle crushing; compartment syndrome (elevated compartment pressures → muscle ischaemia → necrosis without fasciotomy); extensive haematoma and muscle necrosis]]></a:t>
            </a:r>
            <a:br/>
            <a:r>
              <a:rPr lang="en-US" strike="noStrike" sz="1400" spc="0" u="none" cap="none">
                <a:solidFill>
                  <a:srgbClr val="1E293B">
                    <a:alpha val="100000"/>
                  </a:srgbClr>
                </a:solidFill>
                <a:latin typeface="Calibri"/>
              </a:rPr>
              <a:t><![CDATA[High-energy mechanism (road traffic accidents, crush injuries); highly comminuted or segmental fracture; the fracture is almost secondary to the soft tissue emergency]]></a:t>
            </a:r>
            <a:br/>
            <a:r>
              <a:rPr lang="en-US" strike="noStrike" sz="1400" spc="0" u="none" cap="none">
                <a:solidFill>
                  <a:srgbClr val="1E293B">
                    <a:alpha val="100000"/>
                  </a:srgbClr>
                </a:solidFill>
                <a:latin typeface="Calibri"/>
              </a:rPr>
              <a:t><![CDATA[URGENT management of the soft tissue emergency; if compartment syndrome is present → 4-compartment fasciotomy is MANDATORY and takes priority; fasciotomy + fracture stabilisation (ExFix) as the acute management; definitive fracture fixation after soft tissues have stabilised; extensive NPWT for the fasciotomy wounds; the wounds are left open and managed with serial debridements; requires experienced multidisciplinary management; prognosis guarded for wound healing, infection, and ultimate fractur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Management Detail]]></a:t>
            </a:r>
            <a:br/>
            <a:br/>
            <a:r>
              <a:rPr lang="en-US" strike="noStrike" sz="1400" spc="0" u="none" cap="none">
                <a:solidFill>
                  <a:srgbClr val="1E293B">
                    <a:alpha val="100000"/>
                  </a:srgbClr>
                </a:solidFill>
                <a:latin typeface="Calibri"/>
              </a:rPr>
              <a:t><![CDATA[Fracture blisters: occur at Tscherne Grade C2; they form when severe haematoma pressure from within the soft tissues causes a separation at the dermal-epidermal junction; the blister cavity fills with serum (clear blister) or blood (blood blister); the depth of the epidermal-dermal separation determines the type: clear blisters (serum) = separation at the superficial dermal papillae = better prognosis; blood blisters = separation deeper in the dermis (full-thickness dermal injury) = worse prognosis; presence of fracture blisters is an absolute contraindication to immediate ORIF through the blistered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 (1) do NOT aspirate blood blisters (blood blister roof = the only remaining dermis — its removal exposes dermis-free skin that heals poorly and is highly infection-prone); (2) aspirate clear blisters (leave the roof intact — it provides biological coverage); (3) apply non-adherent dressing (Mepitel or similar); (4) elevate the limb; (5) apply temporary ExFix for fracture stability; (6) wait for blisters to fully de-roof and re-epithelialise (typically 10–21 days); (7) plan ORIF when the skin is healed and the swelling ha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Open Fracture Classification]]></a:t>
            </a:r>
            <a:br/>
            <a:br/>
            <a:r>
              <a:rPr lang="en-US" strike="noStrike" sz="1400" spc="0" u="none" cap="none">
                <a:solidFill>
                  <a:srgbClr val="1E293B">
                    <a:alpha val="100000"/>
                  </a:srgbClr>
                </a:solidFill>
                <a:latin typeface="Calibri"/>
              </a:rPr>
              <a:t><![CDATA[For completeness, the Tscherne-Oestern open fracture classification (IO grades) is presented alongside the closed fracture grades. While less universally used than the Gustilo-Anderson system, it forms the complete Tscherne-Oestern system and is occasionally referenced in European liter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quivalent Gustilo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1]]></a:t>
            </a:r>
            <a:br/>
            <a:r>
              <a:rPr lang="en-US" strike="noStrike" sz="1400" spc="0" u="none" cap="none">
                <a:solidFill>
                  <a:srgbClr val="1E293B">
                    <a:alpha val="100000"/>
                  </a:srgbClr>
                </a:solidFill>
                <a:latin typeface="Calibri"/>
              </a:rPr>
              <a:t><![CDATA[Low-energy wound from within (<1 cm); minimal contamination; simple fracture]]></a:t>
            </a:r>
            <a:br/>
            <a:r>
              <a:rPr lang="en-US" strike="noStrike" sz="1400" spc="0" u="none" cap="none">
                <a:solidFill>
                  <a:srgbClr val="1E293B">
                    <a:alpha val="100000"/>
                  </a:srgbClr>
                </a:solidFill>
                <a:latin typeface="Calibri"/>
              </a:rPr>
              <a:t><![CDATA[~Gustilo Type 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2]]></a:t>
            </a:r>
            <a:br/>
            <a:r>
              <a:rPr lang="en-US" strike="noStrike" sz="1400" spc="0" u="none" cap="none">
                <a:solidFill>
                  <a:srgbClr val="1E293B">
                    <a:alpha val="100000"/>
                  </a:srgbClr>
                </a:solidFill>
                <a:latin typeface="Calibri"/>
              </a:rPr>
              <a:t><![CDATA[Wound from without; skin and muscle contused; moderate contamination; moderate comminution]]></a:t>
            </a:r>
            <a:br/>
            <a:r>
              <a:rPr lang="en-US" strike="noStrike" sz="1400" spc="0" u="none" cap="none">
                <a:solidFill>
                  <a:srgbClr val="1E293B">
                    <a:alpha val="100000"/>
                  </a:srgbClr>
                </a:solidFill>
                <a:latin typeface="Calibri"/>
              </a:rPr>
              <a:t><![CDATA[~Gustilo Type 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3]]></a:t>
            </a:r>
            <a:br/>
            <a:r>
              <a:rPr lang="en-US" strike="noStrike" sz="1400" spc="0" u="none" cap="none">
                <a:solidFill>
                  <a:srgbClr val="1E293B">
                    <a:alpha val="100000"/>
                  </a:srgbClr>
                </a:solidFill>
                <a:latin typeface="Calibri"/>
              </a:rPr>
              <a:t><![CDATA[Extensive skin loss; crushed skin and muscle; highly comminuted fracture; highly contaminated; adequate soft tissue coverage possible]]></a:t>
            </a:r>
            <a:br/>
            <a:r>
              <a:rPr lang="en-US" strike="noStrike" sz="1400" spc="0" u="none" cap="none">
                <a:solidFill>
                  <a:srgbClr val="1E293B">
                    <a:alpha val="100000"/>
                  </a:srgbClr>
                </a:solidFill>
                <a:latin typeface="Calibri"/>
              </a:rPr>
              <a:t><![CDATA[~Gustilo Type II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4]]></a:t>
            </a:r>
            <a:br/>
            <a:r>
              <a:rPr lang="en-US" strike="noStrike" sz="1400" spc="0" u="none" cap="none">
                <a:solidFill>
                  <a:srgbClr val="1E293B">
                    <a:alpha val="100000"/>
                  </a:srgbClr>
                </a:solidFill>
                <a:latin typeface="Calibri"/>
              </a:rPr>
              <a:t><![CDATA[Neurovascular injury requiring repair; massively contaminated; degloving; bone exposure requiring flap]]></a:t>
            </a:r>
            <a:br/>
            <a:r>
              <a:rPr lang="en-US" strike="noStrike" sz="1400" spc="0" u="none" cap="none">
                <a:solidFill>
                  <a:srgbClr val="1E293B">
                    <a:alpha val="100000"/>
                  </a:srgbClr>
                </a:solidFill>
                <a:latin typeface="Calibri"/>
              </a:rPr>
              <a:t><![CDATA[~Gustilo Type IIIB/II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scherne-Oestern Closed (C grades): C0 (minimal — early fixation safe); C1 (superficial abrasion/internal contusion — early fixation usually safe, avoid incision through contusion); C2 (blisters, deep abrasion — DELAY 5–14 days); C3 (crush, degloving, compartment syndrome — fasciotomy urgent, ExFix, delay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Grade C2: clear blisters = better prognosis; blood blisters = deeper dermal injury = worse; aspirate clear blisters (leave roof); do NOT aspirate blood blisters (leave roof as biological coverage); no ORIF through blistere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C3 compartment syndrome: this is the acute emergency within the Tscherne system; 4-compartment fasciotomy is mandatory before or at the time of fracture stabilisation; ExFix provides stability; leave wounds open; NPWT; definitive fixation after soft tissues stabil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ORIF after closed fracture: C0/C1 = early (within 24–48 hours); C2 = delay 5–14 days (wait for blisters to re-epithelialise); C3 = fasciotomy acutely + ExFix; ORIF after soft tissues sett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l-Lavallée lesion: a closed degloving injury — the skin is sheared off the deep fascia by a tangential force (e.g., run-over by a vehicle); the cavity fills with haematoma and eventually with debris; classified as Tscherne C3; managed by thorough cavity debridement and careful monitoring; if infected → surgical exploration and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scherne H, Oestern HJ. A new classification of soft-tissue damage in open and closed fractures. Unfallheilkunde. 1982;85(3):111–115.]]></a:t>
            </a:r>
            <a:br/>
            <a:r>
              <a:rPr lang="en-US" strike="noStrike" sz="1200" spc="0" u="none" cap="none">
                <a:solidFill>
                  <a:srgbClr val="1E293B">
                    <a:alpha val="100000"/>
                  </a:srgbClr>
                </a:solidFill>
                <a:latin typeface="Calibri"/>
              </a:rPr>
              <a:t><![CDATA[Giordano CP, Koval KJ. Treatment of fracture blisters — a prospective study of 53 cases. J Orthop Trauma. 1995.]]></a:t>
            </a:r>
            <a:br/>
            <a:r>
              <a:rPr lang="en-US" strike="noStrike" sz="1200" spc="0" u="none" cap="none">
                <a:solidFill>
                  <a:srgbClr val="1E293B">
                    <a:alpha val="100000"/>
                  </a:srgbClr>
                </a:solidFill>
                <a:latin typeface="Calibri"/>
              </a:rPr>
              <a:t><![CDATA[Strauss EJ, Petrucelli G, Bong M, Koval KJ, Egol KA. Blisters associated with lower-extremity fracture — results of a prospective treatment protocol. J Orthop Trauma. 2006.]]></a:t>
            </a:r>
            <a:br/>
            <a:r>
              <a:rPr lang="en-US" strike="noStrike" sz="1200" spc="0" u="none" cap="none">
                <a:solidFill>
                  <a:srgbClr val="1E293B">
                    <a:alpha val="100000"/>
                  </a:srgbClr>
                </a:solidFill>
                <a:latin typeface="Calibri"/>
              </a:rPr>
              <a:t><![CDATA[DeLong WG Jr, Born CT, Wei SY et al. Aggressive treatment of 119 open fracture wounds. J Trauma. 1999.]]></a:t>
            </a:r>
            <a:br/>
            <a:r>
              <a:rPr lang="en-US" strike="noStrike" sz="1200" spc="0" u="none" cap="none">
                <a:solidFill>
                  <a:srgbClr val="1E293B">
                    <a:alpha val="100000"/>
                  </a:srgbClr>
                </a:solidFill>
                <a:latin typeface="Calibri"/>
              </a:rPr>
              <a:t><![CDATA[Swanson TV et al. Soft tissue complications of closed fractures. Contemp Orthop. 199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ft Tissue Assessment; Closed Fracture Grading; Fracture Bl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rade 0: minimal; 1: superficial abrasions/contusions; 2: deep contaminated abrasions, muscle contusion; 3: extensive crush, compartment risk. Higher grades predict complications and influence timing/approach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scherne–Oestern — Closed Fracture Soft-Tissu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Why Soft Tissue Assessment Matters in Closed Fractures]]></a:t>
            </a:r>
            <a:br/>
            <a:br/>
            <a:r>
              <a:rPr lang="en-US" strike="noStrike" sz="1400" spc="0" u="none" cap="none">
                <a:solidFill>
                  <a:srgbClr val="1E293B">
                    <a:alpha val="100000"/>
                  </a:srgbClr>
                </a:solidFill>
                <a:latin typeface="Calibri"/>
              </a:rPr>
              <a:t><![CDATA[The assessment of soft tissue injury in closed fractures is critically important yet frequently underappreciated. A closed fracture of the tibia — by definition, with intact overlying skin — can nonetheless cause profound soft tissue damage from internal mechanisms: haematoma formation, muscle crush, swelling, compartment pressure rise, and progressive skin necrosis from within. The degree of soft tissue injury is an independent determinant of fracture healing, infection risk (particularly after internal fixation), complication rates, and the safety of early surgical intervention. The Tscherne-Oestern classification (1982) was the first systematic attempt to grade the soft tissue injury associated with CLOSED fractures, and it remains the most clinically useful system for communicating and documenting the internal soft tissue environment in clos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scherne and Oestern published their classification in 1982 (Unfallchirurgie) as part of a broader system that also included a grading for open fractures (the Tscherne-Oestern open fracture classification is a parallel but distinct system, less widely used than the Gustilo-Anderson system); the closed fracture component of the Tscherne-Oestern classification has remained in use as the standard for closed soft tissue documentation; it was developed from experience with tibia fractures in particular, but applies to all closed long bon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soft tissue grade of a closed fracture matters: (1) timing of surgery — a Grade C0/C1 closed tibia fracture can be operatively stabilised early (within 24–48 hours); a Grade C2/C3 fracture with extensive soft tissue swelling and blisters should be delayed (7–14 days) until the soft tissues have settled and the risk of wound breakdown is reduced; (2) risk of post-operative wound complications — opening a severely swollen, blistered limb risks infection and wound necrosis; (3) the internal soft tissue environment — Grade C3 injuries with muscle crush and potential compartment syndrome require fasciotomy at the time of fixation; (4) the soft tissue injury score contributes to overall injury severity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Classification — Closed Fractures (C Grades)]]></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Skin]]></a:t>
            </a:r>
            <a:br/>
            <a:r>
              <a:rPr lang="en-US" strike="noStrike" sz="1400" spc="0" u="none" cap="none">
                <a:solidFill>
                  <a:srgbClr val="1E293B">
                    <a:alpha val="100000"/>
                  </a:srgbClr>
                </a:solidFill>
                <a:latin typeface="Calibri"/>
              </a:rPr>
              <a:t><![CDATA[Muscle & Deeper Soft Tissue]]></a:t>
            </a: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0 — Minimal]]></a:t>
            </a:r>
            <a:br/>
            <a:r>
              <a:rPr lang="en-US" strike="noStrike" sz="1400" spc="0" u="none" cap="none">
                <a:solidFill>
                  <a:srgbClr val="1E293B">
                    <a:alpha val="100000"/>
                  </a:srgbClr>
                </a:solidFill>
                <a:latin typeface="Calibri"/>
              </a:rPr>
              <a:t><![CDATA[No skin injury; intact; minimal swelling; normal turgor]]></a:t>
            </a:r>
            <a:br/>
            <a:r>
              <a:rPr lang="en-US" strike="noStrike" sz="1400" spc="0" u="none" cap="none">
                <a:solidFill>
                  <a:srgbClr val="1E293B">
                    <a:alpha val="100000"/>
                  </a:srgbClr>
                </a:solidFill>
                <a:latin typeface="Calibri"/>
              </a:rPr>
              <a:t><![CDATA[No muscle injury; no deep soft tissue damage; haematoma minimal]]></a:t>
            </a:r>
            <a:br/>
            <a:r>
              <a:rPr lang="en-US" strike="noStrike" sz="1400" spc="0" u="none" cap="none">
                <a:solidFill>
                  <a:srgbClr val="1E293B">
                    <a:alpha val="100000"/>
                  </a:srgbClr>
                </a:solidFill>
                <a:latin typeface="Calibri"/>
              </a:rPr>
              <a:t><![CDATA[Simple, low-energy fracture pattern (torsional spiral, simple transverse); indirect mechanism; minimal energy imparted to the soft tissues]]></a:t>
            </a:r>
            <a:br/>
            <a:r>
              <a:rPr lang="en-US" strike="noStrike" sz="1400" spc="0" u="none" cap="none">
                <a:solidFill>
                  <a:srgbClr val="1E293B">
                    <a:alpha val="100000"/>
                  </a:srgbClr>
                </a:solidFill>
                <a:latin typeface="Calibri"/>
              </a:rPr>
              <a:t><![CDATA[Excellent soft tissue environment; early surgical fixation is safe (within 24 hours); lowest infection risk after fixation; best prognosis for wound healing; example: a simple spiral tibial shaft fracture from a low-energy sporting injury in a young adu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 — Superficial abrasion or contusion]]></a:t>
            </a:r>
            <a:br/>
            <a:r>
              <a:rPr lang="en-US" strike="noStrike" sz="1400" spc="0" u="none" cap="none">
                <a:solidFill>
                  <a:srgbClr val="1E293B">
                    <a:alpha val="100000"/>
                  </a:srgbClr>
                </a:solidFill>
                <a:latin typeface="Calibri"/>
              </a:rPr>
              <a:t><![CDATA[Superficial abrasion over the fracture; or a contusion of the skin from within by the bone fragment (internal contusion from bone spike pressing against the skin from within — the `punch` sign); the skin is intact but is contused; moderate swelling]]></a:t>
            </a:r>
            <a:br/>
            <a:r>
              <a:rPr lang="en-US" strike="noStrike" sz="1400" spc="0" u="none" cap="none">
                <a:solidFill>
                  <a:srgbClr val="1E293B">
                    <a:alpha val="100000"/>
                  </a:srgbClr>
                </a:solidFill>
                <a:latin typeface="Calibri"/>
              </a:rPr>
              <a:t><![CDATA[Superficial muscle bruising; no deep muscle injury; mild haematoma]]></a:t>
            </a:r>
            <a:br/>
            <a:r>
              <a:rPr lang="en-US" strike="noStrike" sz="1400" spc="0" u="none" cap="none">
                <a:solidFill>
                  <a:srgbClr val="1E293B">
                    <a:alpha val="100000"/>
                  </a:srgbClr>
                </a:solidFill>
                <a:latin typeface="Calibri"/>
              </a:rPr>
              <a:t><![CDATA[Mild to moderately comminuted fracture; moderate-energy mechanism; the overlying skin has been damaged by the bone end pressing against it from within]]></a:t>
            </a:r>
            <a:br/>
            <a:r>
              <a:rPr lang="en-US" strike="noStrike" sz="1400" spc="0" u="none" cap="none">
                <a:solidFill>
                  <a:srgbClr val="1E293B">
                    <a:alpha val="100000"/>
                  </a:srgbClr>
                </a:solidFill>
                <a:latin typeface="Calibri"/>
              </a:rPr>
              <a:t><![CDATA[Mild soft tissue compromise; early fixation is usually safe if the skin contusion is small and the abrasion is superficial; avoid incisions through the contused/abraded skin; modify the surgical approach to avoid the injured skin; example: a bending tibial fracture with a skin contusion directly over the fracture where the bone spiked the skin intern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2 — Deep, contaminated abrasion or severe skin contusion; blister formation]]></a:t>
            </a:r>
            <a:br/>
            <a:r>
              <a:rPr lang="en-US" strike="noStrike" sz="1400" spc="0" u="none" cap="none">
                <a:solidFill>
                  <a:srgbClr val="1E293B">
                    <a:alpha val="100000"/>
                  </a:srgbClr>
                </a:solidFill>
                <a:latin typeface="Calibri"/>
              </a:rPr>
              <a:t><![CDATA[Deep contaminated abrasion; OR skin blistering from the internal haematoma pressure (tension blisters or fracture blisters — filled with clear fluid [serum blisters] or with blood [blood blisters]); significant swelling; the skin is compromised but intact; blistering indicates significant internal pressure and soft tissue compromise; fracture blisters are a clinical sign of severe internal soft tissue injury]]></a:t>
            </a:r>
            <a:br/>
            <a:r>
              <a:rPr lang="en-US" strike="noStrike" sz="1400" spc="0" u="none" cap="none">
                <a:solidFill>
                  <a:srgbClr val="1E293B">
                    <a:alpha val="100000"/>
                  </a:srgbClr>
                </a:solidFill>
                <a:latin typeface="Calibri"/>
              </a:rPr>
              <a:t><![CDATA[Moderate muscle damage; deep haematoma; significant internal soft tissue compromise from the fracture energy and swelling; the deep tissues are significantly injured even though the skin is intact]]></a:t>
            </a:r>
            <a:br/>
            <a:r>
              <a:rPr lang="en-US" strike="noStrike" sz="1400" spc="0" u="none" cap="none">
                <a:solidFill>
                  <a:srgbClr val="1E293B">
                    <a:alpha val="100000"/>
                  </a:srgbClr>
                </a:solidFill>
                <a:latin typeface="Calibri"/>
              </a:rPr>
              <a:t><![CDATA[Comminuted, moderately high-energy fracture; significant displacement; the energy has been sufficient to cause deep soft tissue destruction and blistering]]></a:t>
            </a:r>
            <a:br/>
            <a:r>
              <a:rPr lang="en-US" strike="noStrike" sz="1400" spc="0" u="none" cap="none">
                <a:solidFill>
                  <a:srgbClr val="1E293B">
                    <a:alpha val="100000"/>
                  </a:srgbClr>
                </a:solidFill>
                <a:latin typeface="Calibri"/>
              </a:rPr>
              <a:t><![CDATA[DELAY surgery until soft tissues settle (typically 5–14 days); DO NOT operate through blistered skin (risk of wound breakdown and infection); management of blisters: clear (serous) blisters — aspirate the fluid, leave the blister roof intact as a biological dressing; blood-filled blisters — associated with deeper dermal injury, have a worse prognosis; wait until the blisters have de-roofed and re-epithelialised before surgery; temporary external fixation (ExFix) provides fracture stability while waiting for soft tissues to impr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2026-05-25T04:04:45Z</dcterms:created>
  <dcterms:modified xsi:type="dcterms:W3CDTF">2026-05-25T04:04:45Z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