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3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Elbow Arthroplasty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ible (linkable)]]></a:t>
            </a:r>
            <a:br/>
            <a:r>
              <a:rPr lang="en-US" strike="noStrike" sz="1400" spc="0" u="none" cap="none">
                <a:solidFill>
                  <a:srgbClr val="1E293B">
                    <a:alpha val="100000"/>
                  </a:srgbClr>
                </a:solidFill>
                <a:latin typeface="Calibri"/>
              </a:rPr>
              <a:t><![CDATA[Can be used in linked (constrained) or unlinked mode; the surgeon decides intraoperatively based on ligament quality]]></a:t>
            </a:r>
            <a:br/>
            <a:r>
              <a:rPr lang="en-US" strike="noStrike" sz="1400" spc="0" u="none" cap="none">
                <a:solidFill>
                  <a:srgbClr val="1E293B">
                    <a:alpha val="100000"/>
                  </a:srgbClr>
                </a:solidFill>
                <a:latin typeface="Calibri"/>
              </a:rPr>
              <a:t><![CDATA[Latitude (Tornier/Wright); Discovery (Biomet)]]></a:t>
            </a:r>
            <a:br/>
            <a:r>
              <a:rPr lang="en-US" strike="noStrike" sz="1400" spc="0" u="none" cap="none">
                <a:solidFill>
                  <a:srgbClr val="1E293B">
                    <a:alpha val="100000"/>
                  </a:srgbClr>
                </a:solidFill>
                <a:latin typeface="Calibri"/>
              </a:rPr>
              <a:t><![CDATA[Flexibility of constraint decision at surgery; useful when ligament status is uncertain pre-operatively; if ligaments are inadequate after trial reduction → link the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1. Radiographic appearance of total elbow arthroplasty constraint types. (A) Unconstrained TEA — frontal view showing polyethylene bearing surface interposed between unlinked humeral and ulnar components. (B) Lateral view of the same unconstrained TEA. Image: Berber O et al., Current Problems in Diagnostic Radiology, 2024 (CC BY-NC-ND 4.0). Source: PMC11210383.]]></a:t>
            </a:r>
            <a:br/>
            <a:br/>
            <a:br/>
            <a:br/>
            <a:r>
              <a:rPr lang="en-US" strike="noStrike" sz="1400" spc="0" u="none" cap="none">
                <a:solidFill>
                  <a:srgbClr val="1E293B">
                    <a:alpha val="100000"/>
                  </a:srgbClr>
                </a:solidFill>
                <a:latin typeface="Calibri"/>
              </a:rPr>
              <a:t><![CDATA[Surgical Approach & Technique]]></a:t>
            </a:r>
            <a:br/>
            <a:br/>
            <a:r>
              <a:rPr lang="en-US" strike="noStrike" sz="1400" spc="0" u="none" cap="none">
                <a:solidFill>
                  <a:srgbClr val="1E293B">
                    <a:alpha val="100000"/>
                  </a:srgbClr>
                </a:solidFill>
                <a:latin typeface="Calibri"/>
              </a:rPr>
              <a:t><![CDATA[All TEA approaches use a single posterior skin incision; the key distinction is the handling of the triceps mechanism and the ulnar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approach (triceps-reflecting): the triceps is reflected off the olecranon with a continuous cuff of tissue including the periosteum and a portion of the anconeus; this approach provides excellent distal humeral and proximal ulnar exposure; the triceps is repaired to the olecranon at closure through bone tunnels; post-operatively, active triceps use is restricted for 6 weeks to protect the triceps repair; the most widely used approach for linked TEA (Coonrad-Mor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tricipital (Alonso-Llames) approach: medial and lateral windows are developed alongside the triceps without disturbing its insertion; the triceps is retracted rather than detached; no triceps restriction post-operatively; provides adequate access for most unconstrained designs; limited proximal ulnar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 splitting approach: the triceps tendon is split longitudinally in the midline; triceps strength is generally preserved; alternative to Bryan-Morrey in some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throughout TEA surgery; it lies in the cubital tunnel posterior to the medial epicondyle; most surgeons routinely transpose the ulnar nerve anteriorly (subcutaneous anterior transposition) to protect it from stretch, retractor injury, and post-operative scar tethering at the cubital tunnel; some surgeons perform only an in situ release of the cubital tunnel retinaculum without transposition; ulnar nerve palsy is the most common nerve complication of TEA (reported in 2–1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ing: both humeral and ulnar components are cemented in the vast majority of TEA cases; the canal is prepared, irrigated, and filled with cement in retrograde fashion (cement gun); the humeral component is typically inserted first, then the ulnar component; the bushing is snap-locked into the humeral component, and the hinge pin is inserted to link the components (for linked designs); the elbow is reduced and the cement is allowed to cure before wound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Infection: the most serious complication; reported in 1–12.5% of cases (range reflects patient population — RA patients on immunosuppressants have higher infection risk); TEA infection management is more challenging than hip/knee PJI because of the thin soft tissue envelope around the elbow — debridement and retention (DAIR) has a very low success rate; two-stage revision (antibiotic cement spacer + reimplantation) is preferred for early/late infections; amputation is occasionally required for refractory infection; the risk of infection is reduced by preoperative optimisation of immunosuppression (hold methotrexate and biologics perioperatively per rheumatology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 the most common late failure mode; 5-year loosening rates 6–17% for semi-constrained designs (significantly lower than fully constrained designs); bushing wear leads to osteolysis; ulnar component more commonly involved than humeral (anterior distracting force from heterotopic bone, coronoid process, or prosthesis flange); revision with longer stems ± strut allograft is required for establishe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rey BF et al. Total elbow arthroplasty — a five-year experience at the Mayo Clinic. J Bone Joint Surg Am. 1981.]]></a:t>
            </a:r>
            <a:br/>
            <a:r>
              <a:rPr lang="en-US" strike="noStrike" sz="1200" spc="0" u="none" cap="none">
                <a:solidFill>
                  <a:srgbClr val="1E293B">
                    <a:alpha val="100000"/>
                  </a:srgbClr>
                </a:solidFill>
                <a:latin typeface="Calibri"/>
              </a:rPr>
              <a:t><![CDATA[Kwak JM et al. Total elbow arthroplasty: clinical outcomes, complications, and revision surgery. Clin Orthop Surg. 2019;11(4):369–79. PMC6867907. CC BY-NC 4.0.]]></a:t>
            </a:r>
            <a:br/>
            <a:r>
              <a:rPr lang="en-US" strike="noStrike" sz="1200" spc="0" u="none" cap="none">
                <a:solidFill>
                  <a:srgbClr val="1E293B">
                    <a:alpha val="100000"/>
                  </a:srgbClr>
                </a:solidFill>
                <a:latin typeface="Calibri"/>
              </a:rPr>
              <a:t><![CDATA[Berber O et al. Update on elbow arthroplasties with emphasis on imaging. Curr Probl Diagn Radiol. 2024. PMC11210383. CC BY-NC-ND 4.0.]]></a:t>
            </a:r>
            <a:br/>
            <a:r>
              <a:rPr lang="en-US" strike="noStrike" sz="1200" spc="0" u="none" cap="none">
                <a:solidFill>
                  <a:srgbClr val="1E293B">
                    <a:alpha val="100000"/>
                  </a:srgbClr>
                </a:solidFill>
                <a:latin typeface="Calibri"/>
              </a:rPr>
              <a:t><![CDATA[Bachman D, Cil A. Current concepts in elbow arthroplasty. EFORT Open Rev. 2017;2(4):83–88. PMC5420822. CC BY-NC 4.0.]]></a:t>
            </a:r>
            <a:br/>
            <a:r>
              <a:rPr lang="en-US" strike="noStrike" sz="1200" spc="0" u="none" cap="none">
                <a:solidFill>
                  <a:srgbClr val="1E293B">
                    <a:alpha val="100000"/>
                  </a:srgbClr>
                </a:solidFill>
                <a:latin typeface="Calibri"/>
              </a:rPr>
              <a:t><![CDATA[Skyttä ET et al. Total elbow arthroplasty in rheumatoid arthritis — Finnish Arthroplasty Register. Acta Orthop. 2009. PMC2823192.]]></a:t>
            </a:r>
            <a:br/>
            <a:r>
              <a:rPr lang="en-US" strike="noStrike" sz="1200" spc="0" u="none" cap="none">
                <a:solidFill>
                  <a:srgbClr val="1E293B">
                    <a:alpha val="100000"/>
                  </a:srgbClr>
                </a:solidFill>
                <a:latin typeface="Calibri"/>
              </a:rPr>
              <a:t><![CDATA[Mansat P et al. Semiconstrained total elbow arthroplasty for ankylosed and stiff elbo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rheumatoid arthritis, post-traumatic arthritis, complex distal humerus fractures in elderly, tumor resection. Implant types: linked (semi-constrained), unlinked (requires intact ligaments), convertible designs. Linked implants provide stability but ↑ stress at bone-cement interface; unlinked mimic anatomy but require ligamentous integrity. Complications: loosening, infection, triceps insufficiency, periprosthetic fracture, ulnar nerve palsy. Survivorship: 85–90% at 10 years with careful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Elbow Arthroplasty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Total elbow arthroplasty (TEA) is a relatively uncommon surgical procedure — performed approximately 1.4 per 100,000 people annually in the United States, compared to 70–99 per 100,000 for hip arthroplasty. Despite its relative rarity, its use has almost doubled between 1998 and 2011. TEA replaces the ulnohumeral articulation (and occasionally the radiocapitellar joint) with a prosthetic implant, providing pain relief and functional restoration in end-stage elbow disease. The elbow is a non-weight-bearing joint but can transmit static loads of up to 3× body weight and dynamic loads of 6× body weight during activities of daily living — making implant durability a significant challenge. As a consequence, TEA has higher complication rates than hip or knee arthroplasty, and outcomes are highly dependent on surgical volume and patie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EA: (1) rheumatoid arthritis (RA) — historically the dominant indication; severe RA with Larsen grade IV–V joint destruction, failed medical management; TEA produces excellent pain relief and functional restoration in RA; note that disease-modifying anti-rheumatic drugs (DMARDs) and biologics have reduced the need for TEA in RA; (2) comminuted distal humerus fracture in the elderly — an irreparable comminuted intra-articular distal humerus fracture in a patient >65 years (low functional demand, osteoporotic bone making ORIF technically challenging with high failure rates) is now an increasing indication for primary TEA; results are best in elderly low-demand patients; (3) post-traumatic arthritis — OA secondary to prior fracture or dislocation; outcomes inferior to RA; (4) primary osteoarthritis (rare); (5) tumour resection — after resection of distal humeral or proximal ulnar tumours; (6) acute radial head fractures (hemiarthroplasty — not full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young age and high functional demands (relative — the 5 kg lifting restriction after TEA is incompatible with physical labour or sport; TEA is generally avoided in patients <60 years with high activity demands); significant loss of soft tissue coverage around the elbow; non-reconstructable bone loss preventing stem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Classification]]></a:t>
            </a:r>
            <a:br/>
            <a:br/>
            <a:br/>
            <a:b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Indications / 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rained (fully linked / fixed hinge)]]></a:t>
            </a:r>
            <a:br/>
            <a:r>
              <a:rPr lang="en-US" strike="noStrike" sz="1400" spc="0" u="none" cap="none">
                <a:solidFill>
                  <a:srgbClr val="1E293B">
                    <a:alpha val="100000"/>
                  </a:srgbClr>
                </a:solidFill>
                <a:latin typeface="Calibri"/>
              </a:rPr>
              <a:t><![CDATA[Humeral and ulnar components are rigidly linked by a fixed metal hinge; no varus-valgus movement; all rotational stress transmitted to bone-cement interface]]></a:t>
            </a:r>
            <a:br/>
            <a:r>
              <a:rPr lang="en-US" strike="noStrike" sz="1400" spc="0" u="none" cap="none">
                <a:solidFill>
                  <a:srgbClr val="1E293B">
                    <a:alpha val="100000"/>
                  </a:srgbClr>
                </a:solidFill>
                <a:latin typeface="Calibri"/>
              </a:rPr>
              <a:t><![CDATA[Historical Dee, Stanmore, GSB I designs]]></a:t>
            </a:r>
            <a:br/>
            <a:r>
              <a:rPr lang="en-US" strike="noStrike" sz="1400" spc="0" u="none" cap="none">
                <a:solidFill>
                  <a:srgbClr val="1E293B">
                    <a:alpha val="100000"/>
                  </a:srgbClr>
                </a:solidFill>
                <a:latin typeface="Calibri"/>
              </a:rPr>
              <a:t><![CDATA[Now largely abandoned; very high loosening rates (25% at 5 years); the rigid hinge transfers all rotational and varus-valgus forces to the cement-bone interface → rapid cement failure; superseded by semi-constrained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mi-constrained (linked with sloppy hinge)]]></a:t>
            </a:r>
            <a:br/>
            <a:r>
              <a:rPr lang="en-US" strike="noStrike" sz="1400" spc="0" u="none" cap="none">
                <a:solidFill>
                  <a:srgbClr val="1E293B">
                    <a:alpha val="100000"/>
                  </a:srgbClr>
                </a:solidFill>
                <a:latin typeface="Calibri"/>
              </a:rPr>
              <a:t><![CDATA[Humeral and ulnar components are linked by a pin and polyethylene bushing; the `loose hinge` allows 7–10° of varus-valgus laxity, more closely resembling normal elbow kinematics; rotational stress is partly absorbed by the bushing, reducing cement-bone interface loads]]></a:t>
            </a:r>
            <a:br/>
            <a:r>
              <a:rPr lang="en-US" strike="noStrike" sz="1400" spc="0" u="none" cap="none">
                <a:solidFill>
                  <a:srgbClr val="1E293B">
                    <a:alpha val="100000"/>
                  </a:srgbClr>
                </a:solidFill>
                <a:latin typeface="Calibri"/>
              </a:rPr>
              <a:t><![CDATA[Coonrad-Morrey (Mayo Clinic design — the most widely used TEA globally); GSB III; Nexel; Discovery]]></a:t>
            </a:r>
            <a:br/>
            <a:r>
              <a:rPr lang="en-US" strike="noStrike" sz="1400" spc="0" u="none" cap="none">
                <a:solidFill>
                  <a:srgbClr val="1E293B">
                    <a:alpha val="100000"/>
                  </a:srgbClr>
                </a:solidFill>
                <a:latin typeface="Calibri"/>
              </a:rPr>
              <a:t><![CDATA[The current gold standard; 85% survival at 10 years in RA (Mayo series); 5-year loosening rate 6–17%; does not require intact collateral ligaments (the hinge provides stability); suitable for severe bone loss, RA, fractures; the anterior humeral flange (on the Coonrad-Morrey) provides rotational stability to the hume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Elbow Arthroplasty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constrained (unlinked)]]></a:t>
            </a:r>
            <a:br/>
            <a:r>
              <a:rPr lang="en-US" strike="noStrike" sz="1400" spc="0" u="none" cap="none">
                <a:solidFill>
                  <a:srgbClr val="1E293B">
                    <a:alpha val="100000"/>
                  </a:srgbClr>
                </a:solidFill>
                <a:latin typeface="Calibri"/>
              </a:rPr>
              <a:t><![CDATA[No physical link between humeral and ulnar components; the polyethylene bearing surface is interposed between the components; relies on intact collateral ligaments for stability]]></a:t>
            </a:r>
            <a:br/>
            <a:r>
              <a:rPr lang="en-US" strike="noStrike" sz="1400" spc="0" u="none" cap="none">
                <a:solidFill>
                  <a:srgbClr val="1E293B">
                    <a:alpha val="100000"/>
                  </a:srgbClr>
                </a:solidFill>
                <a:latin typeface="Calibri"/>
              </a:rPr>
              <a:t><![CDATA[Kudo type-5; Souter-Strathclyde; Capitello-Condylar; Latitude (linkable design — can be used linked or unlinked)]]></a:t>
            </a:r>
            <a:br/>
            <a:r>
              <a:rPr lang="en-US" strike="noStrike" sz="1400" spc="0" u="none" cap="none">
                <a:solidFill>
                  <a:srgbClr val="1E293B">
                    <a:alpha val="100000"/>
                  </a:srgbClr>
                </a:solidFill>
                <a:latin typeface="Calibri"/>
              </a:rPr>
              <a:t><![CDATA[Lower loosening rates (<2% at 5 years) due to reduced bone-cement interface stress; requires intact or repairable collateral ligaments; higher instability and dislocation risk; preferred by some centres for RA with intact ligaments; the Souter-Strathclyde is popular in Europe; poor results in post-traumatic OA (attenuated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2026-05-24T20:04:34Z</dcterms:created>
  <dcterms:modified xsi:type="dcterms:W3CDTF">2026-05-24T20:04:34Z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