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67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ignment Concept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eving appropriate alignment is central to implant longevity and function. The traditional paradigm of neutral mechanical alignment is now challenged by kinematic alignment and personalised approache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ignment Strate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alignment (M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and tibial components cut perpendicular to mechanical axis; hip-knee-ankle angle 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qual load distribution across both compartments; traditional gold stand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nematic alignment (K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s positioned to replicate native pre-arthritic joint lines and ligament isometry; respects constitutional varus/valg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ore native knee kinematics; improved patient satisfaction in some tria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ricted kinematic align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 within safe boundaries — avoids excessive outlier alignment beyond ±3–5° of neutr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lance of KA benefits with mechanical alignment safety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axis: hip-knee-ankle (HKA) angle; target 0° ± 3° in mechanical alignment — deviations beyond ±3° (HKA outliers) associated with increased loosening, polyethylene wear, and early revision in multiple registry stud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nematic alignment: supported by multiple RCTs showing non-inferior survivorship and superior patient satisfaction at 5–7 years; long-term survivorship data (15+ years) still accumulating; growing adoption worldwi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slope: posterior tibial slope of approximately 3–7° is standard; excessive slope increases PCL tension and posterior tibial translation in CR TKA; insufficient slope reduces flexion; critical in ACL-deficient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ether to resurface the patella remains one of the most debated topics in TKA — practices vary significantly between countries and surge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guments for resurfacing: eliminates native patellofemoral arthritis; avoids anterior knee pain from residual patellar disease; consistent meta-analysis evidence that resurfacing reduces rate of re-operation for anterior knee pa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guments against: complications of resurfacing (patellar fracture, component loosening, avascular necrosis); not necessary in all patients; selective resurfacing of diseased patellae achieves equivalent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K practice: approximately 50% resurface routinely; NICE guidance does not recommend for or against as evidence is balanced; most RCTs show no significant difference in pain or function but higher re-operation rate without resurfacing for anterior knee p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r clunk syndrome: a fibrous nodule forms on the posterior quadriceps tendon and catches on the intercondylar notch of PS implants during extension from deep flexion; produces painful clunk; treated arthroscopically by nodule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r tracking: assess throughout range of motion after implant placement — no-thumb test (lateral retinaculum released if patella subluxes without thumb pressure laterally); medialise tibial component or lateralise patella component if tracking poo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 & Bearing Surfac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mented TKA: gold standard for most patients; immediate fixation; excellent long-term survivorship; Knee Society Registry data consistently favours cemented fixation in patients over 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mentless TKA: requires good bone stock for osseointegration; press-fit porous or HA-coated components; growing evidence of equivalence to cemented in younger patients; avoids cement disease; technically deman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tional Joint Registry for England, Wales, Northern Ireland and the Isle of Man. 20th Annual Report. 2023. njrcentre.org.uk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all JN et al. A comparison of four models of total knee-replacement prostheses. J Bone Joint Surg Am. 1976;58(6):754–76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tter MA et al. The effect of alignment and BMI on failure of total knee replacement. J Bone Joint Surg Am. 2011;93(17):1588–15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ssett HG et al. Kinematically versus mechanically aligned total knee arthroplasty. Orthopedics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gnano MW et al. Posterior tibial slope in knee replacements. Clin Orthop Relat Res. 1996;331:56–6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donald SJ et al. Posterior stabilized versus cruciate retaining knee arthroplasty: a multicentre randomised clinical trial. J Arthroplasty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urn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s classified by degree of constraint: CR (least) → PS → CCK → Hinged (most). CR retains PCL; PS substitutes with cam-post. Constrained implants indicated for instability or major deformity. Mobile-bearing vs fixed-bearing — theoretical wear reduction, but long-term benefit unclear. Principle: use minimum constraint require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nd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knee arthroplasty (TKA) is one of the most performed elective orthopaedic operations worldwide, with over 1 million procedures annually in the United States alone. It reliably reduces pain and improves function in end-stage knee arthritis. Understanding implant design principles, alignment concepts, fixation, and complications is fundamental knowledge for every orthopaedic surge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indication: end-stage knee osteoarthritis (90%); also rheumatoid arthritis, post-traumatic arthritis, avascular necrosis, inflammatory arthropat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selection: significant functional limitation, failure of conservative management (physiotherapy, analgesia, weight loss, walking aids, intra-articular injection), radiological evidence of joint space lo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xford Knee Score (OKS): 12-question patient-reported outcome measure; 0–48 (48 = best); standard outcome tool in the UK; used pre- and post-operatively; score ≤26 typically considered threshold supporting surgical interven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aindications: active infection (absolute), neuropathic joint (relative), extensor mechanism deficiency, severe peripheral vascular disease, young highly active patient (relative — UKA or osteotomy preferr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0-year survivorship: approximately 95%; 20-year survivorship approximately 85–90% for well-fixed, well-aligned impla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Design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ig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Inser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uciate-retaining (C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preser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at or slightly curved polyethylene; PCL provides posterior femoral rollba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PCL; standard primary TKA; most comm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-stabilised (P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sacrificed; replaced by cam-post 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tibial post engages femoral cam during flexion to replicate rollba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deficient/diseased; post-patellectomy; flexion contracture; revision; inflammatory arthr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trained condylar (CCK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sacrificed; larger post for collateral ligament lax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ller post providing varus-valgus and rotational constra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ateral ligament deficiency; severe deformity; revision TK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ng platform (mobile bearin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 or PS versions ex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lyethylene insert rotates on tibial tray — reduces rotational shear stress on po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oretical wear reduction; no definitive clinical superiority proven over fixed bear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nged / fully constrain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 constraint; no ligament requir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ng hinge; transfers forces to bone-implant interfa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sive bone loss; collateral ligament absence; tumour reconstruction; salvage rev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e constrained = more force transferred to bone-implant interface = higher risk of aseptic loosening; use minimum constraint necessary to achieve stability — the guiding principle of implant sele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S vs CR: no definitive superiority of one over the other in primary TKA with intact PCL — surgeon preference and training largely determines choice; PS provides more predictable flexion gap and range of mo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2026-04-05T17:34:50Z</dcterms:created>
  <dcterms:modified xsi:type="dcterms:W3CDTF">2026-04-05T17:34:50Z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