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94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THA: there is no absolute lower age limit for THA; however, younger patients (<55 years) have higher revision rates due to greater activity demands and longer remaining life span; in young patients, bearing surface selection, implant fixation, and bone preservation are particularly important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Charnley technique)]]></a:t>
            </a:r>
            <a:br/>
            <a:r>
              <a:rPr lang="en-US" strike="noStrike" sz="1400" spc="0" u="none" cap="none">
                <a:solidFill>
                  <a:srgbClr val="1E293B">
                    <a:alpha val="100000"/>
                  </a:srgbClr>
                </a:solidFill>
                <a:latin typeface="Calibri"/>
              </a:rPr>
              <a:t><![CDATA[PMMA bone cement fills the interface between bone and implant; achieves immediate fixation; optimal for osteoporotic bone; cemented femoral stem + cemented polyethylene acetabular cup]]></a:t>
            </a:r>
            <a:br/>
            <a:r>
              <a:rPr lang="en-US" strike="noStrike" sz="1400" spc="0" u="none" cap="none">
                <a:solidFill>
                  <a:srgbClr val="1E293B">
                    <a:alpha val="100000"/>
                  </a:srgbClr>
                </a:solidFill>
                <a:latin typeface="Calibri"/>
              </a:rPr>
              <a:t><![CDATA[Preferred in elderly patients, osteoporotic bone (Dorr Type C femur); NJR data demonstrates excellent long-term cemented stem survivorship; risk of BCIS at cementing (see hemiarthroplasty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Porous-coated or hydroxyapatite-coated implant press-fitted into reamed bone; osseointegration achieves biological fixation over 6–12 weeks; requires adequate bone quality and press-fit stability]]></a:t>
            </a:r>
            <a:br/>
            <a:r>
              <a:rPr lang="en-US" strike="noStrike" sz="1400" spc="0" u="none" cap="none">
                <a:solidFill>
                  <a:srgbClr val="1E293B">
                    <a:alpha val="100000"/>
                  </a:srgbClr>
                </a:solidFill>
                <a:latin typeface="Calibri"/>
              </a:rPr>
              <a:t><![CDATA[Preferred in younger patients (<65 years) with good bone quality; Dorr Type A or B femur; allows revision without cement removal; excellent long-term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less acetabular component (press-fit cup) + cemented femoral stem — the most common combination used in the UK]]></a:t>
            </a:r>
            <a:br/>
            <a:r>
              <a:rPr lang="en-US" strike="noStrike" sz="1400" spc="0" u="none" cap="none">
                <a:solidFill>
                  <a:srgbClr val="1E293B">
                    <a:alpha val="100000"/>
                  </a:srgbClr>
                </a:solidFill>
                <a:latin typeface="Calibri"/>
              </a:rPr>
              <a:t><![CDATA[Most widely used construct in the UK; combines benefits of biological acetabular fixation with reliable cemented femoral fixation in an older demographic; supported by strong NJR survivorship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r classification of femoral morphology: Type A — champagne flute shape; thick cortices; narrow canal; typical in young patients; good press-fit cementless; Type B — intermediate; Type C — stovepipe shape; thin cortices; wide canal; typical in elderly osteoporotic patients; cemented stem preferred — press-fit in a Type C femur has high risk of subsidence and peri-prosthetic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Ri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polyethylene (MoP)]]></a:t>
            </a:r>
            <a:br/>
            <a:r>
              <a:rPr lang="en-US" strike="noStrike" sz="1400" spc="0" u="none" cap="none">
                <a:solidFill>
                  <a:srgbClr val="1E293B">
                    <a:alpha val="100000"/>
                  </a:srgbClr>
                </a:solidFill>
                <a:latin typeface="Calibri"/>
              </a:rPr>
              <a:t><![CDATA[Standard; well-established; wide head size range; forgiving of mal-positioning]]></a:t>
            </a:r>
            <a:br/>
            <a:r>
              <a:rPr lang="en-US" strike="noStrike" sz="1400" spc="0" u="none" cap="none">
                <a:solidFill>
                  <a:srgbClr val="1E293B">
                    <a:alpha val="100000"/>
                  </a:srgbClr>
                </a:solidFill>
                <a:latin typeface="Calibri"/>
              </a:rPr>
              <a:t><![CDATA[Polyethylene wear debris → osteolysis → aseptic loosening over time; highly cross-linked polyethylene (XLPE) dramatically reduces wear rate and is now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polyethylene (CoP)]]></a:t>
            </a:r>
            <a:br/>
            <a:r>
              <a:rPr lang="en-US" strike="noStrike" sz="1400" spc="0" u="none" cap="none">
                <a:solidFill>
                  <a:srgbClr val="1E293B">
                    <a:alpha val="100000"/>
                  </a:srgbClr>
                </a:solidFill>
                <a:latin typeface="Calibri"/>
              </a:rPr>
              <a:t><![CDATA[Lower wear rate than MoP; harder, smoother ceramic head; reduced polyethylene debris; most commonly used in the UK for young active patients with XLPE liner]]></a:t>
            </a:r>
            <a:br/>
            <a:r>
              <a:rPr lang="en-US" strike="noStrike" sz="1400" spc="0" u="none" cap="none">
                <a:solidFill>
                  <a:srgbClr val="1E293B">
                    <a:alpha val="100000"/>
                  </a:srgbClr>
                </a:solidFill>
                <a:latin typeface="Calibri"/>
              </a:rPr>
              <a:t><![CDATA[Ceramic fracture risk (rare, approximately 0.004%); squeaking possible (rare with modern ceramics); if ceramic head fractures, all ceramic debris must be removed and the liner replaced before re-implantation with a new ceramic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ceramic (CoC)]]></a:t>
            </a:r>
            <a:br/>
            <a:r>
              <a:rPr lang="en-US" strike="noStrike" sz="1400" spc="0" u="none" cap="none">
                <a:solidFill>
                  <a:srgbClr val="1E293B">
                    <a:alpha val="100000"/>
                  </a:srgbClr>
                </a:solidFill>
                <a:latin typeface="Calibri"/>
              </a:rPr>
              <a:t><![CDATA[Lowest wear rate; ideal for young very high demand patients; minimal debris]]></a:t>
            </a:r>
            <a:br/>
            <a:r>
              <a:rPr lang="en-US" strike="noStrike" sz="1400" spc="0" u="none" cap="none">
                <a:solidFill>
                  <a:srgbClr val="1E293B">
                    <a:alpha val="100000"/>
                  </a:srgbClr>
                </a:solidFill>
                <a:latin typeface="Calibri"/>
              </a:rPr>
              <a:t><![CDATA[Squeaking (1–5%); ceramic fracture (rare); stripe wear if mal-positioned; no polyethylene backup if fracture occurs; catastrophic if ceramic lin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metal (MoM)]]></a:t>
            </a:r>
            <a:br/>
            <a:r>
              <a:rPr lang="en-US" strike="noStrike" sz="1400" spc="0" u="none" cap="none">
                <a:solidFill>
                  <a:srgbClr val="1E293B">
                    <a:alpha val="100000"/>
                  </a:srgbClr>
                </a:solidFill>
                <a:latin typeface="Calibri"/>
              </a:rPr>
              <a:t><![CDATA[Large head size possible; low wear volumetrically; hip resurfacing uses MoM]]></a:t>
            </a:r>
            <a:br/>
            <a:r>
              <a:rPr lang="en-US" strike="noStrike" sz="1400" spc="0" u="none" cap="none">
                <a:solidFill>
                  <a:srgbClr val="1E293B">
                    <a:alpha val="100000"/>
                  </a:srgbClr>
                </a:solidFill>
                <a:latin typeface="Calibri"/>
              </a:rPr>
              <a:t><![CDATA[ADVERSE LOCAL TISSUE REACTION (ALTR) — pseudotumour formation, metallosis, ARMD (adverse reaction to metal debris); cobalt and chromium ion release into blood (cobaltism); largely abandoned for standard THA; hip resurfacing in selected young active males still used; all MoM patients require metal ion monitoring and cross-sectional imaging surveil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Dorr LD et al. Classification and treatment of postoperative femoral fractures. Clin Orthop Relat Res. 1988.]]></a:t>
            </a:r>
            <a:br/>
            <a:r>
              <a:rPr lang="en-US" strike="noStrike" sz="1200" spc="0" u="none" cap="none">
                <a:solidFill>
                  <a:srgbClr val="1E293B">
                    <a:alpha val="100000"/>
                  </a:srgbClr>
                </a:solidFill>
                <a:latin typeface="Calibri"/>
              </a:rPr>
              <a:t><![CDATA[Pivec R et al. Metal-on-metal total hip arthroplasty. J Bone Joint Surg Am. 2012.]]></a:t>
            </a:r>
            <a:br/>
            <a:r>
              <a:rPr lang="en-US" strike="noStrike" sz="1200" spc="0" u="none" cap="none">
                <a:solidFill>
                  <a:srgbClr val="1E293B">
                    <a:alpha val="100000"/>
                  </a:srgbClr>
                </a:solidFill>
                <a:latin typeface="Calibri"/>
              </a:rPr>
              <a:t><![CDATA[MHRA Medical Device Alert — Metal on Metal Hip Replacements. MDA/2012/036.]]></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Dorr LD et al. Structural and cellular assessment of bone quality of prox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hip OA, AVN, RA, ankylosing spondylitis, fracture neck femur (elderly). Contraindications: active infection, severe medical comorbidity, poor bone stock without reconstruction option. Implants: cemented, uncemented, hybrid, resurfacing. Approaches: posterior, lateral, anterior; each with pros/cons. Outcomes: >90% pain relief, implant survival >90% at 15–20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hip arthroplasty (THA) is one of the most successful elective surgical procedures in medicine, providing reliable and durable pain relief and functional restoration for end-stage hip arthritis and other destructive hip conditions. Over 100,000 primary THAs are performed annually in the UK (National Joint Registry data), with the majority for primary osteoarthritis. Patient selection, pre-operative optimisation, implant choice, and surgical technique all significantly influenc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75% of primary THA procedures; other common indications include inflammatory arthritis (RA, AS), avascular necrosis, post-traumatic arthritis, hip dysplasia, and failed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UK National Joint Registry): the largest arthroplasty registry in the world; tracks implant performance and revision rates; the 10-year revision rate for primary THA is approximately 5–7% (most implants have >90% survivorship at 10 years); data used for implant surveillance and ODEP (Orthopaedic Device Evaluation Panel) ratings; surgeons are mandated to submit data to the NJR for all arthroplasty procedures in England, Wales, and Northern Ireland]]>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the most widely used patient-reported outcome measure (PROM) for THA in the UK; 12 questions, each scored 0–4, total 0–48 (48 = best); minimum clinically important difference (MCID) approximately 5 points; collected pre-operatively and at 6 months post-operatively as standar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Patient Selection]]></a:t>
            </a:r>
            <a:br/>
            <a:br/>
            <a:r>
              <a:rPr lang="en-US" strike="noStrike" sz="1400" spc="0" u="none" cap="none">
                <a:solidFill>
                  <a:srgbClr val="1E293B">
                    <a:alpha val="100000"/>
                  </a:srgbClr>
                </a:solidFill>
                <a:latin typeface="Calibri"/>
              </a:rPr>
              <a:t><![CDATA[Indications for THA: (1) end-stage hip OA with severe pain, functional disability, and failure of non-operative management (analgesia, physiotherapy, walking aids, lifestyle modification, corticosteroid injection); (2) inflammatory arthritis with joint destruction; (3) AVN Stage IV–V; (4) post-traumatic arthritis; (5) hip dysplasia with secondary OA; (6) displaced intracapsular NOF fracture in independently mobile, cognitively intact patients (see hemiarthroplasty article); (7) failed hemiarthroplasty (acetabular ero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genuinely exhausted before surgery — patient expectations management, weight management (BMI >40 is a relative contraindication — higher complication rates, lower functional gains, higher revision rates), smoking cessation (reduces wound healing complications, PJI risk, and non-union of trochanteric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systemic or local infection; non-reconstructable bone deficiency; neurological conditions causing severe spasticity or paralysis where the hip cannot be controlle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2026-04-05T09:58:49Z</dcterms:created>
  <dcterms:modified xsi:type="dcterms:W3CDTF">2026-04-05T09:58:49Z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