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presProps" Target="presProps.xml"/>
  <Relationship Id="rId19" Type="http://schemas.openxmlformats.org/officeDocument/2006/relationships/viewProps" Target="viewProps.xml"/>
  <Relationship Id="rId2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244754"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GENERAL]]></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Tendon Healing and Rehabilitation]]></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endon Healing and Rehabilita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trinsic vs Extrinsic Healing]]></a:t>
            </a:r>
            <a:br/>
            <a:br/>
            <a:br/>
            <a:r>
              <a:rPr lang="en-US" strike="noStrike" sz="1400" spc="0" u="none" cap="none">
                <a:solidFill>
                  <a:srgbClr val="1E293B">
                    <a:alpha val="100000"/>
                  </a:srgbClr>
                </a:solidFill>
                <a:latin typeface="Calibri"/>
              </a:rPr>
              <a:t><![CDATA[Tendon healing may occur through intrinsic or extrinsic mechanism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a:t>
            </a:r>
            <a:br/>
            <a:r>
              <a:rPr lang="en-US" strike="noStrike" sz="1400" spc="0" u="none" cap="none">
                <a:solidFill>
                  <a:srgbClr val="1E293B">
                    <a:alpha val="100000"/>
                  </a:srgbClr>
                </a:solidFill>
                <a:latin typeface="Calibri"/>
              </a:rPr>
              <a:t><![CDATA[Descrip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trinsic healing]]></a:t>
            </a:r>
            <a:br/>
            <a:r>
              <a:rPr lang="en-US" strike="noStrike" sz="1400" spc="0" u="none" cap="none">
                <a:solidFill>
                  <a:srgbClr val="1E293B">
                    <a:alpha val="100000"/>
                  </a:srgbClr>
                </a:solidFill>
                <a:latin typeface="Calibri"/>
              </a:rPr>
              <a:t><![CDATA[Healing from tenocytes within tend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xtrinsic healing]]></a:t>
            </a:r>
            <a:br/>
            <a:r>
              <a:rPr lang="en-US" strike="noStrike" sz="1400" spc="0" u="none" cap="none">
                <a:solidFill>
                  <a:srgbClr val="1E293B">
                    <a:alpha val="100000"/>
                  </a:srgbClr>
                </a:solidFill>
                <a:latin typeface="Calibri"/>
              </a:rPr>
              <a:t><![CDATA[Healing from surrounding tissu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trinsic healing results in better tendon gliding, whereas extrinsic healing often leads to adhesion form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actors Affecting Tendon Healing]]></a:t>
            </a:r>
            <a:br/>
            <a:br/>
            <a:br/>
            <a:r>
              <a:rPr lang="en-US" strike="noStrike" sz="1400" spc="0" u="none" cap="none">
                <a:solidFill>
                  <a:srgbClr val="1E293B">
                    <a:alpha val="100000"/>
                  </a:srgbClr>
                </a:solidFill>
                <a:latin typeface="Calibri"/>
              </a:rPr>
              <a:t><![CDATA[Several biological and mechanical factors influence the outcome of tendon repair.]]></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endon Healing and Rehabilita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ge of the patien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lood suppl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xtent of injur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urgical techniqu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ostoperative rehabilit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oor vascularity in certain tendons, such as the Achilles tendon and rotator cuff tendons, contributes to delayed healing and increased risk of ruptur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ehabilitation Principles]]></a:t>
            </a:r>
            <a:br/>
            <a:br/>
            <a:br/>
            <a:r>
              <a:rPr lang="en-US" strike="noStrike" sz="1400" spc="0" u="none" cap="none">
                <a:solidFill>
                  <a:srgbClr val="1E293B">
                    <a:alpha val="100000"/>
                  </a:srgbClr>
                </a:solidFill>
                <a:latin typeface="Calibri"/>
              </a:rPr>
              <a:t><![CDATA[Rehabilitation plays a crucial role in achieving optimal functional outcomes after tendon repair.]]></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Goals of Rehabilit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revent adhesion form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romote tendon gliding]]></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endon Healing and Rehabilita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estore range of mo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Gradually improve strength]]></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arly controlled mobilization is generally preferred because prolonged immobilization may lead to stiffness and adhesion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mplications of Tendon Repair]]></a:t>
            </a:r>
            <a:br/>
            <a:br/>
            <a:br/>
            <a:r>
              <a:rPr lang="en-US" strike="noStrike" sz="1400" spc="0" u="none" cap="none">
                <a:solidFill>
                  <a:srgbClr val="1E293B">
                    <a:alpha val="100000"/>
                  </a:srgbClr>
                </a:solidFill>
                <a:latin typeface="Calibri"/>
              </a:rPr>
              <a:t><![CDATA[Tendon adhesion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e-ruptur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Joint stiffnes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fec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oss of func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roper surgical technique and structured rehabilitation protocols are essential to minimize these complication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Key Exam Points]]></a:t>
            </a:r>
            <a:br/>
            <a:br/>
            <a:br/>
            <a:r>
              <a:rPr lang="en-US" strike="noStrike" sz="1400" spc="0" u="none" cap="none">
                <a:solidFill>
                  <a:srgbClr val="1E293B">
                    <a:alpha val="100000"/>
                  </a:srgbClr>
                </a:solidFill>
                <a:latin typeface="Calibri"/>
              </a:rPr>
              <a:t><![CDATA[Tendon healing occurs in three phas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endon Healing and Rehabilita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flammatory phase lasts several day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emodeling phase may last month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arly mobilization improves tendon gliding]]></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dhesion formation is a common complic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1. Campbell WC. Campbells Operative Orthopaedics. 14th Edition.]]></a:t>
            </a:r>
            <a:br/>
            <a:r>
              <a:rPr lang="en-US" strike="noStrike" sz="1200" spc="0" u="none" cap="none">
                <a:solidFill>
                  <a:srgbClr val="1E293B">
                    <a:alpha val="100000"/>
                  </a:srgbClr>
                </a:solidFill>
                <a:latin typeface="Calibri"/>
              </a:rPr>
              <a:t><![CDATA[2. Rockwood CA. Rockwood and Greens Fractures in Adults. 9th Edition.]]></a:t>
            </a:r>
            <a:br/>
            <a:r>
              <a:rPr lang="en-US" strike="noStrike" sz="1200" spc="0" u="none" cap="none">
                <a:solidFill>
                  <a:srgbClr val="1E293B">
                    <a:alpha val="100000"/>
                  </a:srgbClr>
                </a:solidFill>
                <a:latin typeface="Calibri"/>
              </a:rPr>
              <a:t><![CDATA[3. Hoppenfeld S. Physical Examination of the Spine and Extremities.]]></a:t>
            </a:r>
            <a:br/>
            <a:r>
              <a:rPr lang="en-US" strike="noStrike" sz="1200" spc="0" u="none" cap="none">
                <a:solidFill>
                  <a:srgbClr val="1E293B">
                    <a:alpha val="100000"/>
                  </a:srgbClr>
                </a:solidFill>
                <a:latin typeface="Calibri"/>
              </a:rPr>
              <a:t><![CDATA[4. American Academy of Orthopaedic Surgeons Educational Resourc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Tendon Healing and Rehabilitation]]></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Phases: inflammatory (days 1–7), proliferative (days 3–21), remodeling (weeks–months). Intrinsic (tenocyte) vs extrinsic (synovial/paratenon) healing; adhesion formation from extrinsic fibroblasts. Early controlled mobilization enhances tensile strength and reduces adhesions in flexor tendons. Suture techniques: core locking (e.g., 4–6 strand) + epitendinous running improves gap resistance. Rehab protocols: Kleinert, Duran (flexor); early active motion in selected repair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endon Healing and Rehabilita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a:t>
            </a:r>
            <a:br/>
            <a:br/>
            <a:br/>
            <a:r>
              <a:rPr lang="en-US" strike="noStrike" sz="1400" spc="0" u="none" cap="none">
                <a:solidFill>
                  <a:srgbClr val="1E293B">
                    <a:alpha val="100000"/>
                  </a:srgbClr>
                </a:solidFill>
                <a:latin typeface="Calibri"/>
              </a:rPr>
              <a:t><![CDATA[Tendons are specialized connective tissues that connect muscles to bone and transmit the force generated by muscle contraction to produce joint movement. Tendon injuries are common in orthopaedic practice and may occur due to trauma, overuse, degeneration, or sports-related injuri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endon Healing and Rehabilita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ealing of tendons is a complex biological process involving inflammation, collagen synthesis, and gradual remodeling of the extracellular matrix. Unlike bone, tendon healing is relatively slow and often results in scar tissue formation rather than regeneration of the original tendon structur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endon Healing and Rehabilita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uccessful tendon repair depends not only on surgical technique but also on appropriate postoperative rehabilitation. Early controlled mobilization has been shown to improve tendon gliding and reduce adhesion form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xam Pearl: Tendon healing occurs through three phases: inflammatory phase, proliferative phase, and remodeling phas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endon Healing and Rehabilita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tructure of Tendon]]></a:t>
            </a:r>
            <a:br/>
            <a:br/>
            <a:br/>
            <a:r>
              <a:rPr lang="en-US" strike="noStrike" sz="1400" spc="0" u="none" cap="none">
                <a:solidFill>
                  <a:srgbClr val="1E293B">
                    <a:alpha val="100000"/>
                  </a:srgbClr>
                </a:solidFill>
                <a:latin typeface="Calibri"/>
              </a:rPr>
              <a:t><![CDATA[Tendons are composed primarily of collagen fibers arranged in parallel bundles. These fibers provide high tensile strength and allow tendons to withstand significant mechanical loads during muscle contrac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ajor Components of Tend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mponent]]></a:t>
            </a:r>
            <a:br/>
            <a:r>
              <a:rPr lang="en-US" strike="noStrike" sz="1400" spc="0" u="none" cap="none">
                <a:solidFill>
                  <a:srgbClr val="1E293B">
                    <a:alpha val="100000"/>
                  </a:srgbClr>
                </a:solidFill>
                <a:latin typeface="Calibri"/>
              </a:rPr>
              <a:t><![CDATA[Func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I collagen]]></a:t>
            </a:r>
            <a:br/>
            <a:r>
              <a:rPr lang="en-US" strike="noStrike" sz="1400" spc="0" u="none" cap="none">
                <a:solidFill>
                  <a:srgbClr val="1E293B">
                    <a:alpha val="100000"/>
                  </a:srgbClr>
                </a:solidFill>
                <a:latin typeface="Calibri"/>
              </a:rPr>
              <a:t><![CDATA[Provides tensile strength]]></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enocytes]]></a:t>
            </a:r>
            <a:br/>
            <a:r>
              <a:rPr lang="en-US" strike="noStrike" sz="1400" spc="0" u="none" cap="none">
                <a:solidFill>
                  <a:srgbClr val="1E293B">
                    <a:alpha val="100000"/>
                  </a:srgbClr>
                </a:solidFill>
                <a:latin typeface="Calibri"/>
              </a:rPr>
              <a:t><![CDATA[Cells responsible for collagen produc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xtracellular matrix]]></a:t>
            </a:r>
            <a:br/>
            <a:r>
              <a:rPr lang="en-US" strike="noStrike" sz="1400" spc="0" u="none" cap="none">
                <a:solidFill>
                  <a:srgbClr val="1E293B">
                    <a:alpha val="100000"/>
                  </a:srgbClr>
                </a:solidFill>
                <a:latin typeface="Calibri"/>
              </a:rPr>
              <a:t><![CDATA[Maintains structural integrit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roteoglycans]]></a:t>
            </a:r>
            <a:br/>
            <a:r>
              <a:rPr lang="en-US" strike="noStrike" sz="1400" spc="0" u="none" cap="none">
                <a:solidFill>
                  <a:srgbClr val="1E293B">
                    <a:alpha val="100000"/>
                  </a:srgbClr>
                </a:solidFill>
                <a:latin typeface="Calibri"/>
              </a:rPr>
              <a:t><![CDATA[Provide elasticit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endon Healing and Rehabilita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hierarchical structure of tendon allows it to transmit force efficiently while maintaining flexibilit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echanisms of Tendon Injury]]></a:t>
            </a:r>
            <a:br/>
            <a:br/>
            <a:br/>
            <a:r>
              <a:rPr lang="en-US" strike="noStrike" sz="1400" spc="0" u="none" cap="none">
                <a:solidFill>
                  <a:srgbClr val="1E293B">
                    <a:alpha val="100000"/>
                  </a:srgbClr>
                </a:solidFill>
                <a:latin typeface="Calibri"/>
              </a:rPr>
              <a:t><![CDATA[Tendon injuries occur through several mechanisms, including acute trauma and chronic degener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irect trauma]]></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udden forceful muscle contrac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epetitive overus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egenerative tendon chang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ports injuri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mmon examples include Achilles tendon rupture, rotator cuff tears, and flexor tendon injuries of the han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endon Healing and Rehabilita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hases of Tendon Healing]]></a:t>
            </a:r>
            <a:br/>
            <a:br/>
            <a:br/>
            <a:r>
              <a:rPr lang="en-US" strike="noStrike" sz="1400" spc="0" u="none" cap="none">
                <a:solidFill>
                  <a:srgbClr val="1E293B">
                    <a:alpha val="100000"/>
                  </a:srgbClr>
                </a:solidFill>
                <a:latin typeface="Calibri"/>
              </a:rPr>
              <a:t><![CDATA[Tendon healing occurs through three overlapping phas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1. Inflammatory Phas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is phase begins immediately after injury and lasts for several days. It is characterized by hematoma formation and infiltration of inflammatory cell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flammatory cell infiltr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elease of growth factor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emoval of damaged tissu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2. Proliferative Phas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endon Healing and Rehabilita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uring this phase fibroblasts proliferate and produce collagen fibers. The newly formed collagen is initially disorganized and relatively weak.]]></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ibroblast prolifer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llagen synthesi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ormation of granulation tissu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3. Remodeling Phas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remodeling phase may last several months. Collagen fibers gradually reorganize and align along the direction of mechanical stres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llagen matur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creased tensile strength]]></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Gradual restoration of func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52">
  <a:themeElements>
    <a:clrScheme name="Theme5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2">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2026-07-28T08:48:01Z</dcterms:created>
  <dcterms:modified xsi:type="dcterms:W3CDTF">2026-07-28T08:48:01Z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