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8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ubtrochanteric Femur —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Sel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vein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ubtrochanteric region experiences high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fractures require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s provide biomechanical advan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eduction increases risk of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Subtrochanteric Femur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ubtrochanteric Femur —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orming forces: flex-abd-ER proximal; add distal. Implant: CMN gold standard. Reduction aids: Schanz, cerclage, clamps. Entry point crucial (piriformis/trochanteric). Complications: malreduction,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Subtrochanteric femur fractures occur in the region extending from the lesser trochanter to approximately 5 cm distal to it. These fractures are biomechanically challenging due to the high stresses transmitted through the proximal femur and the strong muscle forces acting on fracture fragments. They represent about 10–15% of proximal femur fractures and are associated with significant morbidity, especially in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trochanteric fractures may occur following high-energy trauma in younger patients or low-energy falls in elderly individuals with osteoporosis. The management of these fractures typically involves surgical fixation, most commonly with intramedullary devices such as proximal femoral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e to the high mechanical stresses in this region, achieving stable fixation and maintaining alignment are essential to prevent complications such as implant failure or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Subtrochanteric Region]]></a:t>
            </a:r>
            <a:br/>
            <a:br/>
            <a:br/>
            <a:r>
              <a:rPr lang="en-US" strike="noStrike" sz="1400" spc="0" u="none" cap="none">
                <a:solidFill>
                  <a:srgbClr val="1E293B">
                    <a:alpha val="100000"/>
                  </a:srgbClr>
                </a:solidFill>
                <a:latin typeface="Calibri"/>
              </a:rPr>
              <a:t><![CDATA[The subtrochanteric region of the femur lies just distal to the lesser trochanter and is composed primarily of dense cortical bone. This region experiences high compressive and tensile forces during weight 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ds from the lesser trochanter to approximately 5 cm dist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inated by thick cortical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jected to high bending stre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muscle attachments influence fracture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forces significantly influence fracture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psoas flexes and externally rotate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us medius abducts the proxim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s pull the distal fragment medi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approximately 10–15% of proximal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in both young and elderly pop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elderly females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Common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High-energy trauma such as 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due to metastatic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ubtrochanteric fractures are commonly classified using the Seinsheimer classification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No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Two-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Three-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Subtrochanteric with intertrochanteric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pain in upper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and ex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proximal thig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pelvis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femur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usually demonstrate the fracture pattern and degree of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ubtrochanteric Femur —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Fixation]]></a:t>
            </a:r>
            <a:br/>
            <a:br/>
            <a:br/>
            <a:r>
              <a:rPr lang="en-US" strike="noStrike" sz="1400" spc="0" u="none" cap="none">
                <a:solidFill>
                  <a:srgbClr val="1E293B">
                    <a:alpha val="100000"/>
                  </a:srgbClr>
                </a:solidFill>
                <a:latin typeface="Calibri"/>
              </a:rPr>
              <a:t><![CDATA[The goals of surgical fixation are restoration of alignment, stable fixation, and 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reduction of fractur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ation of femoral length and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capable of withstanding high stre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weight bearing when pos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Options]]></a:t>
            </a:r>
            <a:br/>
            <a:br/>
            <a:b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oral nail (PFN)]]></a:t>
            </a:r>
            <a:br/>
            <a:r>
              <a:rPr lang="en-US" strike="noStrike" sz="1400" spc="0" u="none" cap="none">
                <a:solidFill>
                  <a:srgbClr val="1E293B">
                    <a:alpha val="100000"/>
                  </a:srgbClr>
                </a:solidFill>
                <a:latin typeface="Calibri"/>
              </a:rPr>
              <a:t><![CDATA[Most common fixation metho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phalomedullary nail]]></a:t>
            </a:r>
            <a:br/>
            <a:r>
              <a:rPr lang="en-US" strike="noStrike" sz="1400" spc="0" u="none" cap="none">
                <a:solidFill>
                  <a:srgbClr val="1E293B">
                    <a:alpha val="100000"/>
                  </a:srgbClr>
                </a:solidFill>
                <a:latin typeface="Calibri"/>
              </a:rPr>
              <a:t><![CDATA[Uns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2026-07-29T19:32:34Z</dcterms:created>
  <dcterms:modified xsi:type="dcterms:W3CDTF">2026-07-29T19:32:34Z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