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924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olitary Plasmacyt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symptoms: vertebral SBP causing spinal cord compression or nerve root compression; progressive myelopathy or radiculopathy; emergency decompression may b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 SBP in long bones (femur, humerus) or pelvis may present with or without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tal finding: occasionally detected on imaging performed for other reas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and urine protein electrophoresis: M-protein (paraprotein) is detectable in approximately 50–70% of SBP; Bence Jones protein (light chains) in urine in approximately 30%; a persistent M-protein after radiotherapy treatment is the most important predictor of progression to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Full blood count (FBC): anaemia of chronic disease in MM; normal or near-normal in SB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creatinine, albumin: assess CRAB criteria — hypercalcaemia and renal failure suggest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and urine protein electrophoresis + immunofixation: quantify M-protein and identify immunoglobulin type; serum free light chain assay (kappa/lambda ra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trephine biopsy (from a distant site, usually the posterior iliac crest): mandatory; plasma cells <10% required for SBP diagnosis; flow cytometry and FISH for cytogenetic risk stratification if plasma cells are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whole spine and pelvis: most sensitive imaging for occult marrow disease; should be performed in all patients with suspected SBP to exclude additional lesions not visible on plain X-ray or CT; detects marrow infiltration before cortical destruct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or CT of the whole body (skeletal survey): assesses for additional lytic lesions outside the spine; PET-CT superior to plain skeletal survey for detecting addition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of the suspected lesion: CT-guided core biopsy confirms the diagnosis of plasmacytoma; essential before initiat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br/>
            <a:r>
              <a:rPr lang="en-US" strike="noStrike" sz="1400" spc="0" u="none" cap="none">
                <a:solidFill>
                  <a:srgbClr val="1E293B">
                    <a:alpha val="100000"/>
                  </a:srgbClr>
                </a:solidFill>
                <a:latin typeface="Calibri"/>
              </a:rPr>
              <a:t><![CDATA[Radiotherapy: the primary treatment for solitary plasmacytoma; dose 40–50 Gy in fractionated doses (daily fractions over 4–5 weeks); achieves local control in approximately 85–90% of patients; radiotherapy does not prevent progression to MM but achieves durable local control; the entire lesion with appropriate margins should be included in the treatment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 not the primary treatment unless required for specific indications — spinal cord compression requiring decompression and stabilisation (surgery + post-operative radiotherapy); pathological fracture of a long bone requiring internal fixation; vertebral collapse causing mechanic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plasmacytoma with cord compression: urgent surgical decompression + internal fixation + post-operative radiotherapy; vertebroplasty or kyphoplasty for painful vertebral collapse without cord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therapy: no routine role for chemotherapy in confirmed SBP; systemic therapy is initiated if/when progression to MM occurs; systemic bortezomib-based or lenalidomide-based regimens then apply as per MM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jkumar SV et al. International Myeloma Working Group updated criteria for the diagnosis of multiple myeloma. Lancet Oncol. 2014;15(12):e538–e548.]]></a:t>
            </a:r>
            <a:br/>
            <a:r>
              <a:rPr lang="en-US" strike="noStrike" sz="1200" spc="0" u="none" cap="none">
                <a:solidFill>
                  <a:srgbClr val="1E293B">
                    <a:alpha val="100000"/>
                  </a:srgbClr>
                </a:solidFill>
                <a:latin typeface="Calibri"/>
              </a:rPr>
              <a:t><![CDATA[Dimopoulos MA et al. Solitary plasmacytoma: natural history. Ann Oncol. 2000;11(suppl 1):141–143.]]></a:t>
            </a:r>
            <a:br/>
            <a:r>
              <a:rPr lang="en-US" strike="noStrike" sz="1200" spc="0" u="none" cap="none">
                <a:solidFill>
                  <a:srgbClr val="1E293B">
                    <a:alpha val="100000"/>
                  </a:srgbClr>
                </a:solidFill>
                <a:latin typeface="Calibri"/>
              </a:rPr>
              <a:t><![CDATA[Soutar R et al. Guidelines on the diagnosis and management of solitary plasmacytoma of bone and solitary extramedullary plasmacytoma. Br J Haematol. 2004;124(6):717–726.]]></a:t>
            </a:r>
            <a:br/>
            <a:r>
              <a:rPr lang="en-US" strike="noStrike" sz="1200" spc="0" u="none" cap="none">
                <a:solidFill>
                  <a:srgbClr val="1E293B">
                    <a:alpha val="100000"/>
                  </a:srgbClr>
                </a:solidFill>
                <a:latin typeface="Calibri"/>
              </a:rPr>
              <a:t><![CDATA[Wilder RB et al. Solitary bone plasmacytomas: long-term outcomes and prognostic factors. Int J Radiat Oncol Biol Phys. 2002.]]></a:t>
            </a:r>
            <a:br/>
            <a:r>
              <a:rPr lang="en-US" strike="noStrike" sz="1200" spc="0" u="none" cap="none">
                <a:solidFill>
                  <a:srgbClr val="1E293B">
                    <a:alpha val="100000"/>
                  </a:srgbClr>
                </a:solidFill>
                <a:latin typeface="Calibri"/>
              </a:rPr>
              <a:t><![CDATA[Hu K, Yahalom J. Radiotherapy in the management of plasma cell tumors. Oncology. 200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olitary Plasmacytoma.]]></a:t>
            </a:r>
            <a:br/>
            <a:r>
              <a:rPr lang="en-US" strike="noStrike" sz="1200" spc="0" u="none" cap="none">
                <a:solidFill>
                  <a:srgbClr val="1E293B">
                    <a:alpha val="100000"/>
                  </a:srgbClr>
                </a:solidFill>
                <a:latin typeface="Calibri"/>
              </a:rPr>
              <a:t><![CDATA[Kumar SK et al. M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calized malignant proliferation of plasma cells in bone or soft tissue without systemic myeloma. Common in vertebrae, pelvis, ribs, femur. Symptoms: pain, swelling, pathological fracture, neuro deficits if spine involved. Diagnosis: biopsy + immunohistochemistry, normal marrow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olitary Plasmacyt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elationship to Multiple Myeloma]]></a:t>
            </a:r>
            <a:br/>
            <a:br/>
            <a:r>
              <a:rPr lang="en-US" strike="noStrike" sz="1400" spc="0" u="none" cap="none">
                <a:solidFill>
                  <a:srgbClr val="1E293B">
                    <a:alpha val="100000"/>
                  </a:srgbClr>
                </a:solidFill>
                <a:latin typeface="Calibri"/>
              </a:rPr>
              <a:t><![CDATA[Solitary plasmacytoma is a clonal plasma cell neoplasm characterised by a single focus of abnormal plasma cells, either within bone (solitary bone plasmacytoma, SBP) or in soft tissue without bone involvement (extramedullary plasmacytoma, EMP), in the absence of systemic multiple myeloma. It represents the localised end of the plasma cell dyscrasia spectrum, with multiple myeloma (MM) at the disseminated end. The critical clinical question in solitary plasmacytoma management is whether the lesion truly represents isolated disease or is an early presentation of multiple myel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tary bone plasmacytoma (SBP): accounts for approximately 3–5% of all plasma cell neoplasms; median age at diagnosis approximately 55–60 years; male predominance (2:1); most common sites: axial skeleton (vertebrae — thoracic most common, then lumbar and cervical), pelvis, skull, and proximal long bones (femur,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amedullary plasmacytoma (EMP): more common in the upper respiratory tract (nasal cavity, paranasal sinuses, nasopharynx, tonsil); better prognosis than SBP; lower risk of progression to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on to multiple myeloma: SBP has a 50–70% risk of progressing to MM within 10 years (median time to progression approximately 2–3 years); EMP has a lower progression risk (approximately 15–30% at 10 years); the presence of a persistent serum paraprotein after radiotherapy significantly increases the risk of progression to MM; stringent diagnostic criteria (MRI of whole spine + pelvis + PET-CT) are required to confirm true solita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a:t>
            </a:r>
            <a:br/>
            <a:br/>
            <a:r>
              <a:rPr lang="en-US" strike="noStrike" sz="1400" spc="0" u="none" cap="none">
                <a:solidFill>
                  <a:srgbClr val="1E293B">
                    <a:alpha val="100000"/>
                  </a:srgbClr>
                </a:solidFill>
                <a:latin typeface="Calibri"/>
              </a:rPr>
              <a:t><![CDATA[Diagnosis of solitary plasmacytoma requires ALL of the following (International Myeloma Working Group criter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proven monoclonal plasma cell infiltrate in a single site (bone or soft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bone marrow biopsy (plasma cells <10%) from a distant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lytic bone lesions other than the solitary focus on whole-body imaging (MRI of spine and pelvis + PET-CT or CT skeletal surv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RAB criteria attributable to the plasma cell disorder: CRAB — hyperCalcaemia, Renal insufficiency, Anaemia, Bone lesions (lytic); presence of any CRAB feature = MM diagnosis, not SB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evidence of end-organ damage from plasma cel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Solitary Plasmacytoma (SBP)]]></a:t>
            </a:r>
            <a:br/>
            <a:r>
              <a:rPr lang="en-US" strike="noStrike" sz="1400" spc="0" u="none" cap="none">
                <a:solidFill>
                  <a:srgbClr val="1E293B">
                    <a:alpha val="100000"/>
                  </a:srgbClr>
                </a:solidFill>
                <a:latin typeface="Calibri"/>
              </a:rPr>
              <a:t><![CDATA[Multiple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arrow plasma cells]]></a:t>
            </a:r>
            <a:br/>
            <a:r>
              <a:rPr lang="en-US" strike="noStrike" sz="1400" spc="0" u="none" cap="none">
                <a:solidFill>
                  <a:srgbClr val="1E293B">
                    <a:alpha val="100000"/>
                  </a:srgbClr>
                </a:solidFill>
                <a:latin typeface="Calibri"/>
              </a:rPr>
              <a:t><![CDATA[<10% at distant site]]></a:t>
            </a:r>
            <a:br/>
            <a:r>
              <a:rPr lang="en-US" strike="noStrike" sz="1400" spc="0" u="none" cap="none">
                <a:solidFill>
                  <a:srgbClr val="1E293B">
                    <a:alpha val="100000"/>
                  </a:srgbClr>
                </a:solidFill>
                <a:latin typeface="Calibri"/>
              </a:rPr>
              <a:t><![CDATA[≥10% plasma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lesions]]></a:t>
            </a:r>
            <a:br/>
            <a:r>
              <a:rPr lang="en-US" strike="noStrike" sz="1400" spc="0" u="none" cap="none">
                <a:solidFill>
                  <a:srgbClr val="1E293B">
                    <a:alpha val="100000"/>
                  </a:srgbClr>
                </a:solidFill>
                <a:latin typeface="Calibri"/>
              </a:rPr>
              <a:t><![CDATA[Single (on whole body imaging)]]></a:t>
            </a:r>
            <a:br/>
            <a:r>
              <a:rPr lang="en-US" strike="noStrike" sz="1400" spc="0" u="none" cap="none">
                <a:solidFill>
                  <a:srgbClr val="1E293B">
                    <a:alpha val="100000"/>
                  </a:srgbClr>
                </a:solidFill>
                <a:latin typeface="Calibri"/>
              </a:rPr>
              <a:t><![CDATA[Multiple or dissemin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litary Plasmacyt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AB feature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Present (defines symptomatic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protein]]></a:t>
            </a:r>
            <a:br/>
            <a:r>
              <a:rPr lang="en-US" strike="noStrike" sz="1400" spc="0" u="none" cap="none">
                <a:solidFill>
                  <a:srgbClr val="1E293B">
                    <a:alpha val="100000"/>
                  </a:srgbClr>
                </a:solidFill>
                <a:latin typeface="Calibri"/>
              </a:rPr>
              <a:t><![CDATA[May be absent or low level; should disappear after radiotherapy]]></a:t>
            </a:r>
            <a:br/>
            <a:r>
              <a:rPr lang="en-US" strike="noStrike" sz="1400" spc="0" u="none" cap="none">
                <a:solidFill>
                  <a:srgbClr val="1E293B">
                    <a:alpha val="100000"/>
                  </a:srgbClr>
                </a:solidFill>
                <a:latin typeface="Calibri"/>
              </a:rPr>
              <a:t><![CDATA[Usually present; elevated; M-spike on electrophor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Pain: the most common presenting symptom — localised bone pain at the site of the plasmacytoma; vertebral SBP may present with back pain, and compression fracture can cause acute pain and neurologi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2026-05-24T20:02:48Z</dcterms:created>
  <dcterms:modified xsi:type="dcterms:W3CDTF">2026-05-24T20:02:48Z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