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41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Stiffness — Adhesive Capsul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insidious onset of global shoulder pain (diffuse, poorly localised, often referred to the deltoid insertion); marked nocturnal pain (Stage 1); progressive global restriction of all shoulder movements; difficulty with activities of daily living (dressing, reaching overhead and behind back, seatbelt, bra str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finding: global restriction of passive and active glenohumeral movement in all planes — external rotation loss is typically the most severe (often to 0° or even internal rotation only); flexion, abduction, and internal rotation also restricted; the restriction is PASSIVE as well as active (differentiating from rotator cuff tear where passive movement may be preser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ER): tested with the elbow at the side; normal approximately 60–70°; in frozen shoulder, often <30° or absent; loss of passive ER is the hallmark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compensation: as GHJ motion is lost, the scapula compensates with increased rotation — observe from behind; scapular dyskinesis (winging, premature elevation) indicates glenohumeral re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secondary causes: assess for rotator cuff pathology, OA, infection, tumour, and referred pain from the cervical spine (spurling test, cervical ROM); MRI or USS if diagnos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axillary shoulder; usually normal in primary frozen shoulder; exclude glenohumeral OA, calcific tendinitis, osteochondral lesion, and superior migration of the humeral head; periarticular osteopaenia may be seen in prolong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thickening of the rotator interval (between supraspinatus and subscapularis — the primary site of contracture), axillary pouch contracture, and capsular thickening are the characteristic findings; useful to exclude rotator cuff tears, labral pathology, and OA; not mandatory in typical clinic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gram: reduced joint volume (5–10 mL vs normal 28–35 mL) is pathognomonic; rarely performed for diagnosis but can confirm frozen shoulder when clinical diagnosis uncertain; used in hydrodilatation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asting glucose, HbA1c (undiagnosed diabetes), TFTs (thyroid disease) — all patients with frozen shoulder should have these checked as systemic association is common and may be the first presentation of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ge 1 (painful freezing): analgesia (NSAIDs, paracetamol); subacromial or glenohumeral corticosteroid injection — most effective in early Stage 1 for pain relief; physiotherapy (gentle pendulum exercises, pain-free ROM); avoid aggressive physiotherapy in the painful phase as this may worsen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significant short-term benefit (6–12 weeks) for pain and early ROM; most effective in the painful freezing stage; multiple injections may be given (3 maximum — risk of tendon and skin atrophy, cartilage damage, and systemic effects in diabetics); effect is primarily on pain rather than long-term ROM restoration; USS-guided glenohumeral injection is more accurate than landmark-gu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dilatation (hydrodistension): USS-guided distension arthrography — injection of saline (10–40 mL), local anaesthetic, and corticosteroid into the glenohumeral joint to disrupt the capsule and restore volume; evidence supports short-term benefit for pain and ROM; may be repeated; useful in Stage 1–2; relatively minimally inva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viaser AS, Hannafin JA. Adhesive capsulitis: a review of current treatment. Am J Sports Med. 2010;38(11):2346–2356.]]></a:t>
            </a:r>
            <a:br/>
            <a:r>
              <a:rPr lang="en-US" strike="noStrike" sz="1200" spc="0" u="none" cap="none">
                <a:solidFill>
                  <a:srgbClr val="1E293B">
                    <a:alpha val="100000"/>
                  </a:srgbClr>
                </a:solidFill>
                <a:latin typeface="Calibri"/>
              </a:rPr>
              <a:t><![CDATA[Zuckerman JD, Rokito A. Frozen shoulder: a consensus definition. J Shoulder Elbow Surg. 2011;20(2):322–325.]]></a:t>
            </a:r>
            <a:br/>
            <a:r>
              <a:rPr lang="en-US" strike="noStrike" sz="1200" spc="0" u="none" cap="none">
                <a:solidFill>
                  <a:srgbClr val="1E293B">
                    <a:alpha val="100000"/>
                  </a:srgbClr>
                </a:solidFill>
                <a:latin typeface="Calibri"/>
              </a:rPr>
              <a:t><![CDATA[Griggs SM et al. Idiopathic adhesive capsulitis — a prospective functional outcome study of nonoperative treatment. J Bone Joint Surg Am. 2000.]]></a:t>
            </a:r>
            <a:br/>
            <a:r>
              <a:rPr lang="en-US" strike="noStrike" sz="1200" spc="0" u="none" cap="none">
                <a:solidFill>
                  <a:srgbClr val="1E293B">
                    <a:alpha val="100000"/>
                  </a:srgbClr>
                </a:solidFill>
                <a:latin typeface="Calibri"/>
              </a:rPr>
              <a:t><![CDATA[Buchbinder R et al. Hydrodilatation (distension arthrography) for adhesive capsulitis. Cochrane Database Syst Rev. 2008.]]></a:t>
            </a:r>
            <a:br/>
            <a:r>
              <a:rPr lang="en-US" strike="noStrike" sz="1200" spc="0" u="none" cap="none">
                <a:solidFill>
                  <a:srgbClr val="1E293B">
                    <a:alpha val="100000"/>
                  </a:srgbClr>
                </a:solidFill>
                <a:latin typeface="Calibri"/>
              </a:rPr>
              <a:t><![CDATA[Diercks RL, Stevens M. Gentle thawing of the frozen shoulder: a prospective study of supervised neglect versus intensive physical therapy in seventy-seven patients with frozen shoulder syndrome evolving for less than six months. J Shoulder Elbow Surg.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or secondary; painful stiffness with capsular pattern (ER most limited). Stages: painful freezing → frozen → thawing; natural history 1–3 years. Nonoperative: NSAIDs, PT, intra‑articular steroid injections. Operative: MUA or arthroscopic capsular release for refractory cases. Rule out secondary causes (diabetes, thyroid, post‑surgical).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Stiffness — Adhesive Capsul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Adhesive capsulitis (frozen shoulder) is a common and disabling condition characterised by progressive pain and global restriction of glenohumeral joint movement, caused by fibrotic thickening and contracture of the shoulder capsule. It has an estimated prevalence of 2–5% in the general population, with a significantly higher incidence in diabetics (10–20%). Despite its familiar name, the pathophysiology is not primarily inflammatory but rather a fibroproliferative disorder akin to Dupuytren`s disease of the shoulder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2–5% general population; peak incidence 40–65 years; female:male ratio approximately 3:2; bilateral in 6–30% (the contralateral shoulder is affected in a significant minority, usually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mellitus (most strongly associated — 10–20% of diabetics develop frozen shoulder; diabetics have a more severe and prolonged course, more frequent bilateral involvement, and worse response to manipulation); thyroid disease; Dupuytren`s disease (sharing similar fibroproliferative pathology); Parkinson`s disease; prolonged immobilisation; cardiac surgery; breast surgery and axillary node dis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al inflammation (early) → fibroblast proliferation → collagen deposition → capsular contracture → axillary fold obliteration and rotator interval contracture; the anterior capsule and rotator interval (between the supraspinatus and subscapularis) are the primary sites of contracture; capsular volume is dramatically reduced (from normal 28–35 mL to 5–1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imary (idiopathic — no underlying cause); secondary (post-traumatic, post-surgical, post-immobilisation, systemic cause such as diab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tages]]></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Name]]></a:t>
            </a:r>
            <a:br/>
            <a:r>
              <a:rPr lang="en-US" strike="noStrike" sz="1400" spc="0" u="none" cap="none">
                <a:solidFill>
                  <a:srgbClr val="1E293B">
                    <a:alpha val="100000"/>
                  </a:srgbClr>
                </a:solidFill>
                <a:latin typeface="Calibri"/>
              </a:rPr>
              <a:t><![CDATA[Duration]]></a:t>
            </a:r>
            <a:br/>
            <a:r>
              <a:rPr lang="en-US" strike="noStrike" sz="1400" spc="0" u="none" cap="none">
                <a:solidFill>
                  <a:srgbClr val="1E293B">
                    <a:alpha val="100000"/>
                  </a:srgbClr>
                </a:solidFill>
                <a:latin typeface="Calibri"/>
              </a:rPr>
              <a:t><![CDATA[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Freezing / Painful]]></a:t>
            </a:r>
            <a:br/>
            <a:r>
              <a:rPr lang="en-US" strike="noStrike" sz="1400" spc="0" u="none" cap="none">
                <a:solidFill>
                  <a:srgbClr val="1E293B">
                    <a:alpha val="100000"/>
                  </a:srgbClr>
                </a:solidFill>
                <a:latin typeface="Calibri"/>
              </a:rPr>
              <a:t><![CDATA[3–9 months]]></a:t>
            </a:r>
            <a:br/>
            <a:r>
              <a:rPr lang="en-US" strike="noStrike" sz="1400" spc="0" u="none" cap="none">
                <a:solidFill>
                  <a:srgbClr val="1E293B">
                    <a:alpha val="100000"/>
                  </a:srgbClr>
                </a:solidFill>
                <a:latin typeface="Calibri"/>
              </a:rPr>
              <a:t><![CDATA[Severe pain, especially at night; progressive motion loss beginning; inflammatory synovitis predominates; most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Frozen / Adhesive]]></a:t>
            </a:r>
            <a:br/>
            <a:r>
              <a:rPr lang="en-US" strike="noStrike" sz="1400" spc="0" u="none" cap="none">
                <a:solidFill>
                  <a:srgbClr val="1E293B">
                    <a:alpha val="100000"/>
                  </a:srgbClr>
                </a:solidFill>
                <a:latin typeface="Calibri"/>
              </a:rPr>
              <a:t><![CDATA[3–12 months]]></a:t>
            </a:r>
            <a:br/>
            <a:r>
              <a:rPr lang="en-US" strike="noStrike" sz="1400" spc="0" u="none" cap="none">
                <a:solidFill>
                  <a:srgbClr val="1E293B">
                    <a:alpha val="100000"/>
                  </a:srgbClr>
                </a:solidFill>
                <a:latin typeface="Calibri"/>
              </a:rPr>
              <a:t><![CDATA[Pain diminishes; stiffness and ROM restriction predominate; daily function significantly impaired; fibrosis establis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Thawing / Resolution]]></a:t>
            </a:r>
            <a:br/>
            <a:r>
              <a:rPr lang="en-US" strike="noStrike" sz="1400" spc="0" u="none" cap="none">
                <a:solidFill>
                  <a:srgbClr val="1E293B">
                    <a:alpha val="100000"/>
                  </a:srgbClr>
                </a:solidFill>
                <a:latin typeface="Calibri"/>
              </a:rPr>
              <a:t><![CDATA[6–24 months]]></a:t>
            </a:r>
            <a:br/>
            <a:r>
              <a:rPr lang="en-US" strike="noStrike" sz="1400" spc="0" u="none" cap="none">
                <a:solidFill>
                  <a:srgbClr val="1E293B">
                    <a:alpha val="100000"/>
                  </a:srgbClr>
                </a:solidFill>
                <a:latin typeface="Calibri"/>
              </a:rPr>
              <a:t><![CDATA[Gradual spontaneous recovery of motion; pain further decreases; natural resolution in mo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the majority of patients achieve satisfactory resolution of symptoms within 2–3 years without surgical intervention; however, approximately 15–20% of patients have persistent pain and motion restriction beyond 3 years; patients with diabetes have a longer course and more incomplete recovery; the "self-limiting" characterisation is not unive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2026-05-25T08:31:53Z</dcterms:created>
  <dcterms:modified xsi:type="dcterms:W3CDTF">2026-05-25T08:31:53Z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