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10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ulder Instability — Bankart/Latarje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Loss Assessment — The Critical Concept]]></a:t>
            </a:r>
            <a:br/>
            <a:br/>
            <a:r>
              <a:rPr lang="en-US" strike="noStrike" sz="1400" spc="0" u="none" cap="none">
                <a:solidFill>
                  <a:srgbClr val="1E293B">
                    <a:alpha val="100000"/>
                  </a:srgbClr>
                </a:solidFill>
                <a:latin typeface="Calibri"/>
              </a:rPr>
              <a:t><![CDATA[Bone loss assessment is the single most important preoperative step in planning surgical treatment for recurrent anterior instability. Failure to account for significant bone loss is the most common cause of recurrent instability after Bankart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measured on 3D CT with humeral head subtracted — en face view of glenoid; compared to the best-fit circle of the inferior glen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20–25% = critical threshold — Bankart repair alone associated with unacceptably high recurrence rates; bony procedure (Latarjet or bony augmentation) 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13.5%: bare spot method or best-fit circle method — soft tissue Bankart repair generally 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13.5–20%: borderline zone — consider Latarjet, especially in high-demand athletes or contact sport particip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l-Sachs interval (HSI) / Glenoid Track concept (Yamamoto/Di Giacomo): determines whether Hill-Sachs lesion will engage with the glenoid during functional RO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ff-track Hill-Sachs lesion (HSI > glenoid track width) = engaging lesion requiring treatment — either remplissage or Latarjet (which simultaneously increases glenoid track)]]>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track Hill-Sachs = non-engaging — soft tissue Bankart repair sufficient if glenoid bone loss is accep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track width = 0.83 × glenoid width − glenoid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a:t>
            </a:r>
            <a:br/>
            <a:r>
              <a:rPr lang="en-US" strike="noStrike" sz="1400" spc="0" u="none" cap="none">
                <a:solidFill>
                  <a:srgbClr val="1E293B">
                    <a:alpha val="100000"/>
                  </a:srgbClr>
                </a:solidFill>
                <a:latin typeface="Calibri"/>
              </a:rPr>
              <a:t><![CDATA[Hill-Sachs Status]]></a:t>
            </a:r>
            <a:br/>
            <a:r>
              <a:rPr lang="en-US" strike="noStrike" sz="1400" spc="0" u="none" cap="none">
                <a:solidFill>
                  <a:srgbClr val="1E293B">
                    <a:alpha val="100000"/>
                  </a:srgbClr>
                </a:solidFill>
                <a:latin typeface="Calibri"/>
              </a:rPr>
              <a:t><![CDATA[Recommended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a:t>
            </a:r>
            <a:br/>
            <a:r>
              <a:rPr lang="en-US" strike="noStrike" sz="1400" spc="0" u="none" cap="none">
                <a:solidFill>
                  <a:srgbClr val="1E293B">
                    <a:alpha val="100000"/>
                  </a:srgbClr>
                </a:solidFill>
                <a:latin typeface="Calibri"/>
              </a:rPr>
              <a:t><![CDATA[On-track]]></a:t>
            </a:r>
            <a:br/>
            <a:r>
              <a:rPr lang="en-US" strike="noStrike" sz="1400" spc="0" u="none" cap="none">
                <a:solidFill>
                  <a:srgbClr val="1E293B">
                    <a:alpha val="100000"/>
                  </a:srgbClr>
                </a:solidFill>
                <a:latin typeface="Calibri"/>
              </a:rPr>
              <a:t><![CDATA[Arthroscopic Bankart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a:t>
            </a:r>
            <a:br/>
            <a:r>
              <a:rPr lang="en-US" strike="noStrike" sz="1400" spc="0" u="none" cap="none">
                <a:solidFill>
                  <a:srgbClr val="1E293B">
                    <a:alpha val="100000"/>
                  </a:srgbClr>
                </a:solidFill>
                <a:latin typeface="Calibri"/>
              </a:rPr>
              <a:t><![CDATA[Off-track]]></a:t>
            </a:r>
            <a:br/>
            <a:r>
              <a:rPr lang="en-US" strike="noStrike" sz="1400" spc="0" u="none" cap="none">
                <a:solidFill>
                  <a:srgbClr val="1E293B">
                    <a:alpha val="100000"/>
                  </a:srgbClr>
                </a:solidFill>
                <a:latin typeface="Calibri"/>
              </a:rPr>
              <a:t><![CDATA[Bankart + Rempliss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25%]]></a:t>
            </a:r>
            <a:br/>
            <a:r>
              <a:rPr lang="en-US" strike="noStrike" sz="1400" spc="0" u="none" cap="none">
                <a:solidFill>
                  <a:srgbClr val="1E293B">
                    <a:alpha val="100000"/>
                  </a:srgbClr>
                </a:solidFill>
                <a:latin typeface="Calibri"/>
              </a:rPr>
              <a:t><![CDATA[On-track or Off-track]]></a:t>
            </a:r>
            <a:br/>
            <a:r>
              <a:rPr lang="en-US" strike="noStrike" sz="1400" spc="0" u="none" cap="none">
                <a:solidFill>
                  <a:srgbClr val="1E293B">
                    <a:alpha val="100000"/>
                  </a:srgbClr>
                </a:solidFill>
                <a:latin typeface="Calibri"/>
              </a:rPr>
              <a:t><![CDATA[Latarjet (or Bankart + Remplissage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25%]]></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Latarjet or bony glenoid augmentation (iliac crest / distal tibia allogr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number of dislocations, mechanism (traumatic vs atraumatic), position of arm at time of dislocation, degree of force required for reduction, sport and activity level, generalised hyperlaxity, prior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ighton Score: assess for generalised ligamentous laxity — score ≥4/9 suggests hyperlaxity; relevant for MDI diagnosis and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pprehension test: arm in ABER position — apprehension (not just pain) is the positive finding; most specific test for anterior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ocation test (Jobe): posterior pressure on humeral head relieves apprehension — confirms anterior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and shift test: quantifies anterior, posterior, and inferior laxity; graded 0–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lcus sign: inferior traction on dependent arm produces subacromial depression — positive in inferior laxity and MDI; sulcus sign persistent in neutral and external rotation = pathological inferior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axillary nerve function (regimental badge area) in all acute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rotator cuff integrity — especially in patients over 40 years with acute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true AP (Grashey), axillary lateral, Stryker notch view (Hill-Sachs), West Point view (anterior glenoid ri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rthrogram: gold standard for labral pathology — superior to standard MRI for Bankart, ALPSA, HAGL, and partial labral tears; assess capsular volume and IGH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with humeral head subtraction — mandatory for quantifying glenoid bone loss and planning bony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rthrogram: useful when MRI contraindicated; less sensitive for soft tissue det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limited role in instability workup — not reliable for labral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Bankart Repair]]></a:t>
            </a:r>
            <a:br/>
            <a:br/>
            <a:r>
              <a:rPr lang="en-US" strike="noStrike" sz="1400" spc="0" u="none" cap="none">
                <a:solidFill>
                  <a:srgbClr val="1E293B">
                    <a:alpha val="100000"/>
                  </a:srgbClr>
                </a:solidFill>
                <a:latin typeface="Calibri"/>
              </a:rPr>
              <a:t><![CDATA[Arthroscopic Bankart repair is the gold standard for first-time or recurrent anterior instability with minimal bone loss and an on-track Hill-Sachs lesion in appropriat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nkart ASB. Recurrent or habitual dislocation of the shoulder joint. BMJ. 1923;2(3285):1132–1133.]]></a:t>
            </a:r>
            <a:br/>
            <a:r>
              <a:rPr lang="en-US" strike="noStrike" sz="1200" spc="0" u="none" cap="none">
                <a:solidFill>
                  <a:srgbClr val="1E293B">
                    <a:alpha val="100000"/>
                  </a:srgbClr>
                </a:solidFill>
                <a:latin typeface="Calibri"/>
              </a:rPr>
              <a:t><![CDATA[Latarjet M. Treatment of recurrent dislocation of the shoulder. Lyon Chir. 1954;49(8):994–1003.]]></a:t>
            </a:r>
            <a:br/>
            <a:r>
              <a:rPr lang="en-US" strike="noStrike" sz="1200" spc="0" u="none" cap="none">
                <a:solidFill>
                  <a:srgbClr val="1E293B">
                    <a:alpha val="100000"/>
                  </a:srgbClr>
                </a:solidFill>
                <a:latin typeface="Calibri"/>
              </a:rPr>
              <a:t><![CDATA[Yamamoto N et al. Arthroscopic analysis of a Hill-Sachs lesion: the on-track and off-track concept. Am J Sports Med. 2013;41(11):2570–2576.]]></a:t>
            </a:r>
            <a:br/>
            <a:r>
              <a:rPr lang="en-US" strike="noStrike" sz="1200" spc="0" u="none" cap="none">
                <a:solidFill>
                  <a:srgbClr val="1E293B">
                    <a:alpha val="100000"/>
                  </a:srgbClr>
                </a:solidFill>
                <a:latin typeface="Calibri"/>
              </a:rPr>
              <a:t><![CDATA[Di Giacomo G, Itoi E, Burkhart SS. Evolving concept of bipolar bone loss and the Hill-Sachs lesion: from engaging/non-engaging lesion to on-track/off-track lesion. Arthroscopy. 2014;30(1):90–98.]]></a:t>
            </a:r>
            <a:br/>
            <a:r>
              <a:rPr lang="en-US" strike="noStrike" sz="1200" spc="0" u="none" cap="none">
                <a:solidFill>
                  <a:srgbClr val="1E293B">
                    <a:alpha val="100000"/>
                  </a:srgbClr>
                </a:solidFill>
                <a:latin typeface="Calibri"/>
              </a:rPr>
              <a:t><![CDATA[Giles JW et al. Latarjet versus Bankart: a systematic review comparing postoperative outcomes and complications. Arthroscopy. 2014.]]></a:t>
            </a:r>
            <a:br/>
            <a:r>
              <a:rPr lang="en-US" strike="noStrike" sz="1200" spc="0" u="none" cap="none">
                <a:solidFill>
                  <a:srgbClr val="1E293B">
                    <a:alpha val="100000"/>
                  </a:srgbClr>
                </a:solidFill>
                <a:latin typeface="Calibri"/>
              </a:rPr>
              <a:t><![CDATA[Longo UG et al. Glenoid bone loss in shoulder instability. Sports Med Arthrosc Re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UBS (Traumatic, Unidirectional, Bankart, Surgery) vs AMBRI (Atraumatic, Multidirectional, Bilateral, Rehab, Inferior capsular shift). Glenoid bone loss >20–25% → Latarjet (coracoid transfer) preferred over soft‑tissue Bankart alone. Engaging Hill‑Sachs lesions benefit from remplissage or bony procedures. Arthroscopic Bankart repair is standard for soft‑tissue instability with low bone loss; open has lower recurrence but more stiffness. CT with 3‑D en‑face view quantifies glenoid bone loss; MRI arthrogram for labral/capsular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ulder Instability — Bankart/Latarje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houlder instability encompasses a spectrum from subtle microinstability to frank recurrent dislocation. Anterior glenohumeral instability is by far the most common type, accounting for over 95% of cases. The condition disproportionately affects young active males and athletes, and carries a high recurrence risk when managed non-operatively in this demograph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first-time anterior dislocation: approximately 17 per 100,000 population per y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isk after first dislocation: up to 90% in patients under 20 years; decreases with increasing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ates in patients over 40 years: approximately 10–15%, but rotator cuff tears are more common in this grou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ct sport athletes and overhead athletes have the highest recurrenc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stability accounts for approximately 2–5% of cases; multidirectional instability (MDI) is less common and often associated with generalised ligamentous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of axillary nerve injury with primary dislocation: approximately 5–35% — most resolve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ed Anatomy & Pathoanatomy]]></a:t>
            </a:r>
            <a:br/>
            <a:br/>
            <a:r>
              <a:rPr lang="en-US" strike="noStrike" sz="1400" spc="0" u="none" cap="none">
                <a:solidFill>
                  <a:srgbClr val="1E293B">
                    <a:alpha val="100000"/>
                  </a:srgbClr>
                </a:solidFill>
                <a:latin typeface="Calibri"/>
              </a:rPr>
              <a:t><![CDATA[A thorough understanding of the stabilising structures and their failure patterns is essential to selecting the correct surgical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stabilisers: glenoid shape and version, labrum, glenohumeral ligaments (superior, middle, inferior — IGHL most important), negative intra-articular pressure, capsular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stabilisers: rotator cuff (concavity-compression mechanism), biceps long head, periscapular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glenohumeral ligament (IGHL) — anterior band is the primary restraint to anterior translation with the arm in abduction and external rotation (ABE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nkart lesion: avulsion of the anteroinferior labrum and IGHL complex from the glenoid — present in approximately 85–97% of traumatic anterior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Bankart: glenoid rim fracture with labral avulsion — present in up to 22% of first-time dislocations; increases with recurr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l-Sachs lesion: posterolateral humeral head compression fracture from impaction against anterior glenoid rim — present in up to 80% of anterior dis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gaging Hill-Sachs: lesion that engages the anterior glenoid rim during functional range of motion — critical concept determining need for humeral-sided or combined bony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PSA lesion (anterior labroligamentous periosteal sleeve avulsion): labrum stripped medially with intact periosteum — more common in recurrent instability; requires specific surgical recogn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GL lesion (humeral avulsion of glenohumeral ligament): IGHL avulses from humeral attachment — present in approximately 7–9% of instability cases; often missed on MRI; causes failure of Bankart repair if unrecogn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2026-05-25T07:40:16Z</dcterms:created>
  <dcterms:modified xsi:type="dcterms:W3CDTF">2026-05-25T07:40:16Z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