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0466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ck and Resuscitation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V]]></a:t>
            </a:r>
            <a:br/>
            <a:r>
              <a:rPr lang="en-US" strike="noStrike" sz="1400" spc="0" u="none" cap="none">
                <a:solidFill>
                  <a:srgbClr val="1E293B">
                    <a:alpha val="100000"/>
                  </a:srgbClr>
                </a:solidFill>
                <a:latin typeface="Calibri"/>
              </a:rPr>
              <a:t><![CDATA[>40%]]></a:t>
            </a:r>
            <a:br/>
            <a:r>
              <a:rPr lang="en-US" strike="noStrike" sz="1400" spc="0" u="none" cap="none">
                <a:solidFill>
                  <a:srgbClr val="1E293B">
                    <a:alpha val="100000"/>
                  </a:srgbClr>
                </a:solidFill>
                <a:latin typeface="Calibri"/>
              </a:rPr>
              <a:t><![CDATA[>140]]></a:t>
            </a:r>
            <a:br/>
            <a:r>
              <a:rPr lang="en-US" strike="noStrike" sz="1400" spc="0" u="none" cap="none">
                <a:solidFill>
                  <a:srgbClr val="1E293B">
                    <a:alpha val="100000"/>
                  </a:srgbClr>
                </a:solidFill>
                <a:latin typeface="Calibri"/>
              </a:rPr>
              <a:t><![CDATA[Severely re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uscitation Principles]]></a:t>
            </a:r>
            <a:br/>
            <a:br/>
            <a:br/>
            <a:r>
              <a:rPr lang="en-US" strike="noStrike" sz="1400" spc="0" u="none" cap="none">
                <a:solidFill>
                  <a:srgbClr val="1E293B">
                    <a:alpha val="100000"/>
                  </a:srgbClr>
                </a:solidFill>
                <a:latin typeface="Calibri"/>
              </a:rPr>
              <a:t><![CDATA[Management of shock in trauma patients follows the principles of Advanced Trauma Life Support (ATLS). The primary objective is restoration of circulating blood volume and tissue per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t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irway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thing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tion and hemorrhage contr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venous ac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large bore intravenous cannulas should be inserted to facilitate rapid fluid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uid Resuscitation]]></a:t>
            </a:r>
            <a:br/>
            <a:br/>
            <a:br/>
            <a:r>
              <a:rPr lang="en-US" strike="noStrike" sz="1400" spc="0" u="none" cap="none">
                <a:solidFill>
                  <a:srgbClr val="1E293B">
                    <a:alpha val="100000"/>
                  </a:srgbClr>
                </a:solidFill>
                <a:latin typeface="Calibri"/>
              </a:rPr>
              <a:t><![CDATA[Initial resuscitation typically begins with isotonic crystalloid solutions such as normal saline or Ringer lact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bolus of 1–2 liters crystall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ransfusion if ongoing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transfusion protocols in sever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blood transfusion improves oxygen carrying capacity and prevents dilutional coag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Orthopaedic Stabilization]]></a:t>
            </a:r>
            <a:br/>
            <a:br/>
            <a:br/>
            <a:r>
              <a:rPr lang="en-US" strike="noStrike" sz="1400" spc="0" u="none" cap="none">
                <a:solidFill>
                  <a:srgbClr val="1E293B">
                    <a:alpha val="100000"/>
                  </a:srgbClr>
                </a:solidFill>
                <a:latin typeface="Calibri"/>
              </a:rPr>
              <a:t><![CDATA[Early stabilization of fractures helps reduce pain, prevent further blood loss, and improve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for 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splints for femor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in unstabl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 is performed once the patient becomes hemodynamic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Most common cause of shock in trauma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fractures may cause up to 1500 ml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may cause massive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divides shock into four cla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racture stabilization reduces blood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ATLS Advanced Trauma Life Support Manual.]]></a:t>
            </a:r>
            <a:br/>
            <a:r>
              <a:rPr lang="en-US" strike="noStrike" sz="1200" spc="0" u="none" cap="none">
                <a:solidFill>
                  <a:srgbClr val="1E293B">
                    <a:alpha val="100000"/>
                  </a:srgbClr>
                </a:solidFill>
                <a:latin typeface="Calibri"/>
              </a:rPr>
              <a:t><![CDATA[3. Rockwood CA. Rockwood and Greens Fractures in Adults. 9th Edition.]]></a:t>
            </a:r>
            <a:br/>
            <a:r>
              <a:rPr lang="en-US" strike="noStrike" sz="1200" spc="0" u="none" cap="none">
                <a:solidFill>
                  <a:srgbClr val="1E293B">
                    <a:alpha val="100000"/>
                  </a:srgbClr>
                </a:solidFill>
                <a:latin typeface="Calibri"/>
              </a:rPr>
              <a:t><![CDATA[4. Tintinalli Emergency Medic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ck and Resuscitation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hypovolemic (hemorrhagic), distributive (septic, neurogenic), cardiogenic, obstructive. Initial approach: ATLS (Airway with C‑spine, Breathing, Circulation, Disability, Exposure). Hemorrhagic shock is most common in trauma; control bleeding + balanced transfusion (1:1:1) + permissive hypotension until hemorrhage control (except TBI). Resuscitation targets: lactate clearance, base deficit, urine output, MAP appropriate to context. Adjuncts: TXA within 3 hours of injury; damage control surgery principles. Orthopaedic hemorrhage control: pelvic binder, traction for femoral shaft, external fixation, tourniquet in limb exsanguination. Endp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hock is a life-threatening condition characterized by inadequate tissue perfusion resulting in cellular hypoxia and organ dysfunction. In orthopaedic trauma patients, shock most commonly results from hemorrhage associated with fractures, particularly long bone and pelvic fractures. Prompt recognition and resuscitation are critical to prevent multi-organ failure and dea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surgeons frequently encounter shock in the context of trauma. Severe injuries such as femoral fractures, pelvic fractures, and multiple long bone injuries can result in significant blood loss. Early stabilization of fractures and aggressive resuscitation form the cornerstone of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trauma patients, the most common cause of shock is h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Shock]]></a:t>
            </a:r>
            <a:br/>
            <a:br/>
            <a:br/>
            <a:r>
              <a:rPr lang="en-US" strike="noStrike" sz="1400" spc="0" u="none" cap="none">
                <a:solidFill>
                  <a:srgbClr val="1E293B">
                    <a:alpha val="100000"/>
                  </a:srgbClr>
                </a:solidFill>
                <a:latin typeface="Calibri"/>
              </a:rPr>
              <a:t><![CDATA[Shock occurs when tissue oxygen delivery becomes inadequate to meet metabolic demands. Reduced perfusion leads to cellular hypoxia, anaerobic metabolism, and lactic acidosis. If untreated, this process results in progressive organ dys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physiological changes occur during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reased circulating blood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cardiac outp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ensatory 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heral vasocon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acidosis due to lactate accum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compensatory mechanisms initially maintain blood pressure, but persistent hypoperfusion eventually leads to irreversibl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Shock]]></a:t>
            </a:r>
            <a:br/>
            <a:br/>
            <a:br/>
            <a:r>
              <a:rPr lang="en-US" strike="noStrike" sz="1400" spc="0" u="none" cap="none">
                <a:solidFill>
                  <a:srgbClr val="1E293B">
                    <a:alpha val="100000"/>
                  </a:srgbClr>
                </a:solidFill>
                <a:latin typeface="Calibri"/>
              </a:rPr>
              <a:t><![CDATA[Shock is classified based on its underlying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Examp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volemic]]></a:t>
            </a:r>
            <a:br/>
            <a:r>
              <a:rPr lang="en-US" strike="noStrike" sz="1400" spc="0" u="none" cap="none">
                <a:solidFill>
                  <a:srgbClr val="1E293B">
                    <a:alpha val="100000"/>
                  </a:srgbClr>
                </a:solidFill>
                <a:latin typeface="Calibri"/>
              </a:rPr>
              <a:t><![CDATA[Loss of circulating blood volume]]></a:t>
            </a:r>
            <a:br/>
            <a:r>
              <a:rPr lang="en-US" strike="noStrike" sz="1400" spc="0" u="none" cap="none">
                <a:solidFill>
                  <a:srgbClr val="1E293B">
                    <a:alpha val="100000"/>
                  </a:srgbClr>
                </a:solidFill>
                <a:latin typeface="Calibri"/>
              </a:rPr>
              <a:t><![CDATA[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diogenic]]></a:t>
            </a:r>
            <a:br/>
            <a:r>
              <a:rPr lang="en-US" strike="noStrike" sz="1400" spc="0" u="none" cap="none">
                <a:solidFill>
                  <a:srgbClr val="1E293B">
                    <a:alpha val="100000"/>
                  </a:srgbClr>
                </a:solidFill>
                <a:latin typeface="Calibri"/>
              </a:rPr>
              <a:t><![CDATA[Failure of cardiac pump]]></a:t>
            </a:r>
            <a:br/>
            <a:r>
              <a:rPr lang="en-US" strike="noStrike" sz="1400" spc="0" u="none" cap="none">
                <a:solidFill>
                  <a:srgbClr val="1E293B">
                    <a:alpha val="100000"/>
                  </a:srgbClr>
                </a:solidFill>
                <a:latin typeface="Calibri"/>
              </a:rPr>
              <a:t><![CDATA[Myocardial infar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ibutive]]></a:t>
            </a:r>
            <a:br/>
            <a:r>
              <a:rPr lang="en-US" strike="noStrike" sz="1400" spc="0" u="none" cap="none">
                <a:solidFill>
                  <a:srgbClr val="1E293B">
                    <a:alpha val="100000"/>
                  </a:srgbClr>
                </a:solidFill>
                <a:latin typeface="Calibri"/>
              </a:rPr>
              <a:t><![CDATA[Abnormal vasodilation]]></a:t>
            </a:r>
            <a:br/>
            <a:r>
              <a:rPr lang="en-US" strike="noStrike" sz="1400" spc="0" u="none" cap="none">
                <a:solidFill>
                  <a:srgbClr val="1E293B">
                    <a:alpha val="100000"/>
                  </a:srgbClr>
                </a:solidFill>
                <a:latin typeface="Calibri"/>
              </a:rPr>
              <a:t><![CDATA[Septic sh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tructive]]></a:t>
            </a:r>
            <a:br/>
            <a:r>
              <a:rPr lang="en-US" strike="noStrike" sz="1400" spc="0" u="none" cap="none">
                <a:solidFill>
                  <a:srgbClr val="1E293B">
                    <a:alpha val="100000"/>
                  </a:srgbClr>
                </a:solidFill>
                <a:latin typeface="Calibri"/>
              </a:rPr>
              <a:t><![CDATA[Mechanical obstruction of circulation]]></a:t>
            </a:r>
            <a:br/>
            <a:r>
              <a:rPr lang="en-US" strike="noStrike" sz="1400" spc="0" u="none" cap="none">
                <a:solidFill>
                  <a:srgbClr val="1E293B">
                    <a:alpha val="100000"/>
                  </a:srgbClr>
                </a:solidFill>
                <a:latin typeface="Calibri"/>
              </a:rPr>
              <a:t><![CDATA[Pulmonary 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rthopaedic trauma, hypovolemic shock due to hemorrhage is the most common form encounte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Blood Loss in Orthopaedic Trauma]]></a:t>
            </a:r>
            <a:br/>
            <a:br/>
            <a:br/>
            <a:r>
              <a:rPr lang="en-US" strike="noStrike" sz="1400" spc="0" u="none" cap="none">
                <a:solidFill>
                  <a:srgbClr val="1E293B">
                    <a:alpha val="100000"/>
                  </a:srgbClr>
                </a:solidFill>
                <a:latin typeface="Calibri"/>
              </a:rPr>
              <a:t><![CDATA[Significant hemorrhage can occur with certain fractures. Understanding the potential blood loss associated with each fracture helps clinicians anticipate sh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Estimated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1000–1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a:t>
            </a:r>
            <a:br/>
            <a:r>
              <a:rPr lang="en-US" strike="noStrike" sz="1400" spc="0" u="none" cap="none">
                <a:solidFill>
                  <a:srgbClr val="1E293B">
                    <a:alpha val="100000"/>
                  </a:srgbClr>
                </a:solidFill>
                <a:latin typeface="Calibri"/>
              </a:rPr>
              <a:t><![CDATA[2000–300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fracture]]></a:t>
            </a:r>
            <a:br/>
            <a:r>
              <a:rPr lang="en-US" strike="noStrike" sz="1400" spc="0" u="none" cap="none">
                <a:solidFill>
                  <a:srgbClr val="1E293B">
                    <a:alpha val="100000"/>
                  </a:srgbClr>
                </a:solidFill>
                <a:latin typeface="Calibri"/>
              </a:rPr>
              <a:t><![CDATA[500–10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fracture]]></a:t>
            </a:r>
            <a:br/>
            <a:r>
              <a:rPr lang="en-US" strike="noStrike" sz="1400" spc="0" u="none" cap="none">
                <a:solidFill>
                  <a:srgbClr val="1E293B">
                    <a:alpha val="100000"/>
                  </a:srgbClr>
                </a:solidFill>
                <a:latin typeface="Calibri"/>
              </a:rPr>
              <a:t><![CDATA[500 m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 are particularly dangerous because they may cause massive retroperitoneal blee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Clinical manifestations depend on the severity of shock and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chycard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l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d clammy sk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ed ment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urine outp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ck and Resuscitation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recognition is essential because patients may initially maintain normal blood pressure despite significant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LS Classification of Hemorrhagic Shock]]></a:t>
            </a:r>
            <a:br/>
            <a:br/>
            <a:br/>
            <a:r>
              <a:rPr lang="en-US" strike="noStrike" sz="1400" spc="0" u="none" cap="none">
                <a:solidFill>
                  <a:srgbClr val="1E293B">
                    <a:alpha val="100000"/>
                  </a:srgbClr>
                </a:solidFill>
                <a:latin typeface="Calibri"/>
              </a:rPr>
              <a:t><![CDATA[The Advanced Trauma Life Support (ATLS) system classifies hemorrhagic shock into four classes based on the amount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a:t>
            </a:r>
            <a:br/>
            <a:r>
              <a:rPr lang="en-US" strike="noStrike" sz="1400" spc="0" u="none" cap="none">
                <a:solidFill>
                  <a:srgbClr val="1E293B">
                    <a:alpha val="100000"/>
                  </a:srgbClr>
                </a:solidFill>
                <a:latin typeface="Calibri"/>
              </a:rPr>
              <a:t><![CDATA[Blood Loss]]></a:t>
            </a:r>
            <a:br/>
            <a:r>
              <a:rPr lang="en-US" strike="noStrike" sz="1400" spc="0" u="none" cap="none">
                <a:solidFill>
                  <a:srgbClr val="1E293B">
                    <a:alpha val="100000"/>
                  </a:srgbClr>
                </a:solidFill>
                <a:latin typeface="Calibri"/>
              </a:rPr>
              <a:t><![CDATA[Heart Rate]]></a:t>
            </a:r>
            <a:br/>
            <a:r>
              <a:rPr lang="en-US" strike="noStrike" sz="1400" spc="0" u="none" cap="none">
                <a:solidFill>
                  <a:srgbClr val="1E293B">
                    <a:alpha val="100000"/>
                  </a:srgbClr>
                </a:solidFill>
                <a:latin typeface="Calibri"/>
              </a:rPr>
              <a:t><![CDATA[Blood Pres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a:t>
            </a:r>
            <a:br/>
            <a:r>
              <a:rPr lang="en-US" strike="noStrike" sz="1400" spc="0" u="none" cap="none">
                <a:solidFill>
                  <a:srgbClr val="1E293B">
                    <a:alpha val="100000"/>
                  </a:srgbClr>
                </a:solidFill>
                <a:latin typeface="Calibri"/>
              </a:rPr>
              <a:t><![CDATA[15–30%]]></a:t>
            </a:r>
            <a:br/>
            <a:r>
              <a:rPr lang="en-US" strike="noStrike" sz="1400" spc="0" u="none" cap="none">
                <a:solidFill>
                  <a:srgbClr val="1E293B">
                    <a:alpha val="100000"/>
                  </a:srgbClr>
                </a:solidFill>
                <a:latin typeface="Calibri"/>
              </a:rPr>
              <a:t><![CDATA[>100]]></a:t>
            </a:r>
            <a:br/>
            <a:r>
              <a:rPr lang="en-US" strike="noStrike" sz="1400" spc="0" u="none" cap="none">
                <a:solidFill>
                  <a:srgbClr val="1E293B">
                    <a:alpha val="100000"/>
                  </a:srgbClr>
                </a:solidFill>
                <a:latin typeface="Calibri"/>
              </a:rPr>
              <a:t><![CDATA[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 III]]></a:t>
            </a:r>
            <a:br/>
            <a:r>
              <a:rPr lang="en-US" strike="noStrike" sz="1400" spc="0" u="none" cap="none">
                <a:solidFill>
                  <a:srgbClr val="1E293B">
                    <a:alpha val="100000"/>
                  </a:srgbClr>
                </a:solidFill>
                <a:latin typeface="Calibri"/>
              </a:rPr>
              <a:t><![CDATA[30–40%]]></a:t>
            </a:r>
            <a:br/>
            <a:r>
              <a:rPr lang="en-US" strike="noStrike" sz="1400" spc="0" u="none" cap="none">
                <a:solidFill>
                  <a:srgbClr val="1E293B">
                    <a:alpha val="100000"/>
                  </a:srgbClr>
                </a:solidFill>
                <a:latin typeface="Calibri"/>
              </a:rPr>
              <a:t><![CDATA[>120]]></a:t>
            </a:r>
            <a:br/>
            <a:r>
              <a:rPr lang="en-US" strike="noStrike" sz="1400" spc="0" u="none" cap="none">
                <a:solidFill>
                  <a:srgbClr val="1E293B">
                    <a:alpha val="100000"/>
                  </a:srgbClr>
                </a:solidFill>
                <a:latin typeface="Calibri"/>
              </a:rPr>
              <a:t><![CDATA[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2026-05-25T05:53:11Z</dcterms:created>
  <dcterms:modified xsi:type="dcterms:W3CDTF">2026-05-25T05:53:11Z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