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85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ptic Arthritis — Pediatric vs Adul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gella kingae: emerging recognition in children <5 years — often low virulence; gram-negative coccobacillus; may present with lower inflammatory markers and milder symptoms than S. aureus septic arthritis; PCR on synovial fluid increases detection rate as culture often neg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40–50% of septic arthritis — always collect before antibiotics; essential for directing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Septic Arthritis — Clinical Diagnosis]]></a:t>
            </a:r>
            <a:br/>
            <a:br/>
            <a:r>
              <a:rPr lang="en-US" strike="noStrike" sz="1400" spc="0" u="none" cap="none">
                <a:solidFill>
                  <a:srgbClr val="1E293B">
                    <a:alpha val="100000"/>
                  </a:srgbClr>
                </a:solidFill>
                <a:latin typeface="Calibri"/>
              </a:rPr>
              <a:t><![CDATA[Septic arthritis of the hip is the most critical diagnosis to make in a febrile child with a painful hip — the consequences of a missed diagnosis are catastrophic. The Kocher criteria (and its modifications) provide a validated clinical prediction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fever, refusal to weight-bear, irritability, holding the affected joint in position of comfort (hip: flexion, ER, abduction); infant may have pseudoparalysi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Criterion]]></a:t>
            </a:r>
            <a:br/>
            <a:r>
              <a:rPr lang="en-US" strike="noStrike" sz="1400" spc="0" u="none" cap="none">
                <a:solidFill>
                  <a:srgbClr val="1E293B">
                    <a:alpha val="100000"/>
                  </a:srgbClr>
                </a:solidFill>
                <a:latin typeface="Calibri"/>
              </a:rPr>
              <a:t><![CDATA[Thresh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a:t>
            </a:r>
            <a:br/>
            <a:r>
              <a:rPr lang="en-US" strike="noStrike" sz="1400" spc="0" u="none" cap="none">
                <a:solidFill>
                  <a:srgbClr val="1E293B">
                    <a:alpha val="100000"/>
                  </a:srgbClr>
                </a:solidFill>
                <a:latin typeface="Calibri"/>
              </a:rPr>
              <a:t><![CDATA[>38.5°C]]>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bearing]]></a:t>
            </a:r>
            <a:br/>
            <a:r>
              <a:rPr lang="en-US" strike="noStrike" sz="1400" spc="0" u="none" cap="none">
                <a:solidFill>
                  <a:srgbClr val="1E293B">
                    <a:alpha val="100000"/>
                  </a:srgbClr>
                </a:solidFill>
                <a:latin typeface="Calibri"/>
              </a:rPr>
              <a:t><![CDATA[Complete refu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a:t>
            </a:r>
            <a:br/>
            <a:r>
              <a:rPr lang="en-US" strike="noStrike" sz="1400" spc="0" u="none" cap="none">
                <a:solidFill>
                  <a:srgbClr val="1E293B">
                    <a:alpha val="100000"/>
                  </a:srgbClr>
                </a:solidFill>
                <a:latin typeface="Calibri"/>
              </a:rPr>
              <a:t><![CDATA[>40 mm/hr]]>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te cell count]]></a:t>
            </a:r>
            <a:br/>
            <a:r>
              <a:rPr lang="en-US" strike="noStrike" sz="1400" spc="0" u="none" cap="none">
                <a:solidFill>
                  <a:srgbClr val="1E293B">
                    <a:alpha val="100000"/>
                  </a:srgbClr>
                </a:solidFill>
                <a:latin typeface="Calibri"/>
              </a:rPr>
              <a:t><![CDATA[>12 × 10⁹/L]]>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score: 0 criteria = 0.2% probability; 1 criterion = 3%; 2 criteria = 40%; 3 criteria = 93%; 4 criteria = 99.6% probability of sep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P is more sensitive than ESR for acute bacterial infection — modified Kocher criteria incorporate CRP >20 mg/L as a fifth criterion, further improving predictive accuracy]]>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transient synovitis from septic arthritis: transient synovitis (irritable hip) is more common than septic arthritis; afebrile or low-grade fever; WCC and CRP less elevated; able to bear some weight; responds to NSAIDs; USS shows effusion in both — aspiration required if doub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nly reliable way to distinguish septic arthritis from transient synovitis is joint aspiration — synovial fluid WCC >50,000/mm³ with >75% PMNs, turbid fluid, Gram stain/culture positive = septic arthritis; do not rely on imaging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Septic Arthritis — Clinical Diagnosis]]></a:t>
            </a:r>
            <a:br/>
            <a:br/>
            <a:r>
              <a:rPr lang="en-US" strike="noStrike" sz="1400" spc="0" u="none" cap="none">
                <a:solidFill>
                  <a:srgbClr val="1E293B">
                    <a:alpha val="100000"/>
                  </a:srgbClr>
                </a:solidFill>
                <a:latin typeface="Calibri"/>
              </a:rPr>
              <a:t><![CDATA[Presentation: acute monoarticular joint pain and swelling with fever; hot, erythematous, extremely tender joint; reduced range of motion; systemic sepsis in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steroids, biologics, HIV), RA (most common underlying joint disease), prosthetic joints, skin infection, recent joint injection/aspi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analysis: WCC >50,000/mm³ is highly suggestive of septic arthritis; >100,000/mm³ is near-diagnostic; PMN predominance (>75%); low glucose; elevated protein; Gram stain positive in approximately 50%; culture positive in approximately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ystal arthropathy (gout, pseudogout) can mimic septic arthritis — polarised microscopy for crystals; both can coexist; do not exclude septic arthritis because crystals are f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arthritis (Reiter syndrome): sterile joint inflammation following genitourinary or gastrointestinal infection; Chlamydia trachomatis, Salmonella, Yersinia; classic triad: arthritis + urethritis + conjunctivitis; treat the primary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requires two simultaneous interventions: joint washout and antibiotics. Neither alone is 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hip: surgical washout (open or arthroscopic) is mandatory — needle aspiration alone is insufficient for the hip; open arthrotomy via anterior (Smith-Petersen) or anterolateral approach provides best access; arthroscopic washout increasingly performed in experience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peripheral joints (knee, shoulder, ankle, wrist): arthroscopic washout preferred — thorough irrigation, synovectomy where indicated, repeated washout if needed; serial aspiration (needle) acceptable for less virulent organisms with early presentation but surgical washout is more 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cher MS et al. Differentiating between septic arthritis and transient synovitis of the hip in children: an evidence-based clinical prediction algorithm. J Bone Joint Surg Am. 1999;81(12):1662–1670.]]></a:t>
            </a:r>
            <a:br/>
            <a:r>
              <a:rPr lang="en-US" strike="noStrike" sz="1200" spc="0" u="none" cap="none">
                <a:solidFill>
                  <a:srgbClr val="1E293B">
                    <a:alpha val="100000"/>
                  </a:srgbClr>
                </a:solidFill>
                <a:latin typeface="Calibri"/>
              </a:rPr>
              <a:t><![CDATA[Kocher MS et al. Validation of a clinical prediction rule for the differentiation between septic arthritis and transient synovitis of the hip in children. J Bone Joint Surg Am. 2004;86(8):1629–1635.]]></a:t>
            </a:r>
            <a:br/>
            <a:r>
              <a:rPr lang="en-US" strike="noStrike" sz="1200" spc="0" u="none" cap="none">
                <a:solidFill>
                  <a:srgbClr val="1E293B">
                    <a:alpha val="100000"/>
                  </a:srgbClr>
                </a:solidFill>
                <a:latin typeface="Calibri"/>
              </a:rPr>
              <a:t><![CDATA[Peltola H et al. Prospective, randomised trial of 10 days versus 30 days of antimicrobial treatment, including a short-term course of dexamethasone for childhood septic arthritis. Clin Infect Dis. 2009;48(9):1201–1210.]]></a:t>
            </a:r>
            <a:br/>
            <a:r>
              <a:rPr lang="en-US" strike="noStrike" sz="1200" spc="0" u="none" cap="none">
                <a:solidFill>
                  <a:srgbClr val="1E293B">
                    <a:alpha val="100000"/>
                  </a:srgbClr>
                </a:solidFill>
                <a:latin typeface="Calibri"/>
              </a:rPr>
              <a:t><![CDATA[Shirtliff ME, Mader JT. Acute septic arthritis. Clin Microbiol Rev. 2002;15(4):527–544.]]></a:t>
            </a:r>
            <a:br/>
            <a:r>
              <a:rPr lang="en-US" strike="noStrike" sz="1200" spc="0" u="none" cap="none">
                <a:solidFill>
                  <a:srgbClr val="1E293B">
                    <a:alpha val="100000"/>
                  </a:srgbClr>
                </a:solidFill>
                <a:latin typeface="Calibri"/>
              </a:rPr>
              <a:t><![CDATA[Lyon RM, Evanich JD. Culture-negative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emergency: cartilage can be destroyed within 24–48 hours; prompt drainage + antibiotics is critical. Children: hematogenous origin common; hip/knee frequent; Staphylococcus aureus predominant; use Kocher criteria for hip. Adults: knee most common; risks include IVDU, immunosuppression, prosthetic joint; consider gonococcal/septic bursitis mimics. Diagnosis hinges on aspiration (cell count >50,000–100,000 with PMN predominance), Gram stain/culture; CRP/ESR support; ultrasound detects hip effusion in children. Management: urgent arthrotomy/arthroscopy for drainage, empiric IV anti‑staphylococcal coverage tailored to culture, splintage...]]>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ptic Arthritis — Pediatric vs Adul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eptic arthritis is a surgical emergency. Rapid diagnosis and joint washout are essential to prevent irreversible articular cartilage destruction, avascular necrosis, and permanent joint dysfunction. The management principles differ significantly between children and adults, reflecting differences in anatomy, microbiology, pathophysiology, and the consequences of delaye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10 per 100,000 population; higher in children, elderly, immunocompromised, and patients with prosthetic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cartilage destruction begins within 8 hours of bacterial inoculation — bacterial proteases and inflammatory cytokines (IL-1, TNF-α) degrade proteoglycans rapidly; irreversible damage occurs within 24–48 hours in untreated cases; this is why septic arthritis i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hip (15–20%), shoulder (10%), ankle (9%), wrist (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 haematogenous spread (most common in children), direct inoculation (joint aspiration, surgery, penetrating trauma), contiguous spread from adjacent osteomyelitis or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ediatric hip (and to a lesser extent the shoulder) has a unique anatomical vulnerability — the proximal femoral growth plate traverses the intra-articular space, making epiphyseal ischaemia and avascular necrosis a direct risk from joint pressure and vascular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y]]></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Most Common Organisms]]></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nates (<3 months)]]></a:t>
            </a:r>
            <a:br/>
            <a:r>
              <a:rPr lang="en-US" strike="noStrike" sz="1400" spc="0" u="none" cap="none">
                <a:solidFill>
                  <a:srgbClr val="1E293B">
                    <a:alpha val="100000"/>
                  </a:srgbClr>
                </a:solidFill>
                <a:latin typeface="Calibri"/>
              </a:rPr>
              <a:t><![CDATA[Group B Streptococcus; Staphylococcus aureus; Gram-negative rods (E. coli)]]></a:t>
            </a:r>
            <a:br/>
            <a:r>
              <a:rPr lang="en-US" strike="noStrike" sz="1400" spc="0" u="none" cap="none">
                <a:solidFill>
                  <a:srgbClr val="1E293B">
                    <a:alpha val="100000"/>
                  </a:srgbClr>
                </a:solidFill>
                <a:latin typeface="Calibri"/>
              </a:rPr>
              <a:t><![CDATA[Multi-joint sepsis possible; cover Gram-negatives empir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3 months–14 years)]]></a:t>
            </a:r>
            <a:br/>
            <a:r>
              <a:rPr lang="en-US" strike="noStrike" sz="1400" spc="0" u="none" cap="none">
                <a:solidFill>
                  <a:srgbClr val="1E293B">
                    <a:alpha val="100000"/>
                  </a:srgbClr>
                </a:solidFill>
                <a:latin typeface="Calibri"/>
              </a:rPr>
              <a:t><![CDATA[Staphylococcus aureus (most common); Streptococcus pyogenes; Streptococcus pneumoniae; Haemophilus influenzae (now rare post-Hib vaccination)]]></a:t>
            </a:r>
            <a:br/>
            <a:r>
              <a:rPr lang="en-US" strike="noStrike" sz="1400" spc="0" u="none" cap="none">
                <a:solidFill>
                  <a:srgbClr val="1E293B">
                    <a:alpha val="100000"/>
                  </a:srgbClr>
                </a:solidFill>
                <a:latin typeface="Calibri"/>
              </a:rPr>
              <a:t><![CDATA[S. aureus dominates across all paediatric age groups; Kingella kingae increasingly recognised in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s (sexually active)]]></a:t>
            </a:r>
            <a:br/>
            <a:r>
              <a:rPr lang="en-US" strike="noStrike" sz="1400" spc="0" u="none" cap="none">
                <a:solidFill>
                  <a:srgbClr val="1E293B">
                    <a:alpha val="100000"/>
                  </a:srgbClr>
                </a:solidFill>
                <a:latin typeface="Calibri"/>
              </a:rPr>
              <a:t><![CDATA[Neisseria gonorrhoeae (most common in sexually active adults <30 years)]]></a:t>
            </a:r>
            <a:br/>
            <a:r>
              <a:rPr lang="en-US" strike="noStrike" sz="1400" spc="0" u="none" cap="none">
                <a:solidFill>
                  <a:srgbClr val="1E293B">
                    <a:alpha val="100000"/>
                  </a:srgbClr>
                </a:solidFill>
                <a:latin typeface="Calibri"/>
              </a:rPr>
              <a:t><![CDATA[Gonococcal arthritis: migratory polyarthralgia + skin lesions + tenosynovitis + septic monoarthritis; PCR on synovial fluid; treat with ceftriax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Staphylococcus aureus (most common overall); Streptococci; Gram-negative rods in elderly, IV drug users, immunocompromised]]></a:t>
            </a:r>
            <a:br/>
            <a:r>
              <a:rPr lang="en-US" strike="noStrike" sz="1400" spc="0" u="none" cap="none">
                <a:solidFill>
                  <a:srgbClr val="1E293B">
                    <a:alpha val="100000"/>
                  </a:srgbClr>
                </a:solidFill>
                <a:latin typeface="Calibri"/>
              </a:rPr>
              <a:t><![CDATA[MRSA increasingly prevalent; consider in hospital-acquired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hetic joint]]></a:t>
            </a:r>
            <a:br/>
            <a:r>
              <a:rPr lang="en-US" strike="noStrike" sz="1400" spc="0" u="none" cap="none">
                <a:solidFill>
                  <a:srgbClr val="1E293B">
                    <a:alpha val="100000"/>
                  </a:srgbClr>
                </a:solidFill>
                <a:latin typeface="Calibri"/>
              </a:rPr>
              <a:t><![CDATA[Staphylococcus epidermidis (coagulase-negative); S. aureus; Cutibacterium acnes (shoulder)]]></a:t>
            </a:r>
            <a:br/>
            <a:r>
              <a:rPr lang="en-US" strike="noStrike" sz="1400" spc="0" u="none" cap="none">
                <a:solidFill>
                  <a:srgbClr val="1E293B">
                    <a:alpha val="100000"/>
                  </a:srgbClr>
                </a:solidFill>
                <a:latin typeface="Calibri"/>
              </a:rPr>
              <a:t><![CDATA[Biofilm formers; polymicrobial in some; two-stage revis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compromised / TB endemic area]]></a:t>
            </a:r>
            <a:br/>
            <a:r>
              <a:rPr lang="en-US" strike="noStrike" sz="1400" spc="0" u="none" cap="none">
                <a:solidFill>
                  <a:srgbClr val="1E293B">
                    <a:alpha val="100000"/>
                  </a:srgbClr>
                </a:solidFill>
                <a:latin typeface="Calibri"/>
              </a:rPr>
              <a:t><![CDATA[Mycobacterium tuberculosis; atypical mycobacteria; Candida]]></a:t>
            </a:r>
            <a:br/>
            <a:r>
              <a:rPr lang="en-US" strike="noStrike" sz="1400" spc="0" u="none" cap="none">
                <a:solidFill>
                  <a:srgbClr val="1E293B">
                    <a:alpha val="100000"/>
                  </a:srgbClr>
                </a:solidFill>
                <a:latin typeface="Calibri"/>
              </a:rPr>
              <a:t><![CDATA[Indolent onset; chronic monoarthritis; synovial biopsy for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2026-05-25T01:24:25Z</dcterms:created>
  <dcterms:modified xsi:type="dcterms:W3CDTF">2026-05-25T01:24:25Z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