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: tenderness in the anatomical snuffbox (ASB) — the depression on the dorsoradial wrist between the EPL and EPB/APL tendons; ASB tenderness has high sensitivity (~90%) but low specificity (~40%) for scaphoid fracture; scaphoid tubercle tenderness (on the palmar aspect at the base of the thenar eminence) adds specificity; pain on axial compression of the thumb (Watson`s scaphoid compression test) is additional; a combination of all three clinical signs has sensitivity ~100% — if all three are negative, scaphoid fracture is effectively exclu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standard wrist series (PA, lateral, scaphoid view — PA in ulnar deviation to profile the scaphoid); scaphoid fractures are occult on initial X-ray in approximately 20–30% of cases; the fracture becomes visible on X-ray at 10–14 days (resorption at the fracture margins makes it visible); a negative X-ray does NOT exclude scaphoid fracture — further imaging is mandatory if clinical suspicion is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diagnosing occult scaphoid fractures; sensitivity and specificity >95%; shows bone marrow oedema (STIR/T2 high signal) at the fracture site within 24 hours of injury; also identifies AVN (T1 low signal in the proximal pole), scapholunate ligament injury, and other carpal injuries; MRI should be obtained within 72 hours if the initial X-ray is negative but clinical suspicion is high (to avoid prolonged unnecessary immobilisation); CT scan is the best modality for assessing fracture union, displacement, and the presence of humpback deformity (flexion deformity of the scaphoid at the fracture site)]]>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d for — (1) defining fracture displacement (displacement >1 mm is an indication for fixation); (2) assessing fracture union in the healing phase; (3) identifying humpback deformity (intrascaphoid angle >35° on lateral view); (4) planning surgical approach; CT is NOT as sensitive as MRI for acute occult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caphoid (suspected, X-ray negative): immobilise in a scaphoid cast (below-elbow thumb spica extending to the IP joint of the thumb); repeat X-ray at 10–14 days; if still negative X-ray but persistent clinical signs, obtain MRI; treat as confirmed fracture until imaging clear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undisplaced waist fractures (Herbert A2, B2 undisplaced) in low-demand patients or those declining surgery; below-elbow scaphoid cast including the thumb (thumb spica) for 8–12 weeks for waist fractures; repeat CT at 8 weeks to confirm union; union rates for undisplaced waist fractures in cast are approximately 90–95%; however, RCT evidence shows equivalent functional outcomes at 10 years for operative vs non-operative management of undisplaced waist fractures, with earlier return to work and lower non-union rate with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— Herbert screw: a headless compression screw (Herbert, or variants — Acutrak, HCS) is the standard fixation device; the screw is entirely buried within the bone (headless design), providing compression across the fracture; percutaneous antegrade (from distal pole through the trapezium) or retrograde (from proximal pole through a dorsal approach) approaches are used; arthroscopic-assisted fixation is increasingly used; open ORIF is required for displaced fractures or where percutaneous techniques are not possible; indications for fixation — displaced fractures (>1 mm), proximal pole fractures, professional athletes/manual workers requiring early return to activity, non-union, and perilunate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management: established scaphoid non-union requires bone grafting to restore the scaphoid`s anatomy and provide biological stimulus for union; for non-union without AVN — Russe graft (corticocancellous iliac crest graft packed into the non-union site + internal fixation); for non-union with AVN (avascular proximal pole) — vascularised bone graft is required (the 1,2-ICSRA — 1st and 2nd intercompartmental supraretinacular artery pedicle graft from the dorsal distal radius; or the free medial femoral condyle vascularised corticoperiosteal graft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C wrist (Scaphoid Non-union Advanced Collapse): the natural history of untreated scaphoid non-union; the scaphoid flexes at the non-union site (humpback deformity — intrascaphoid angle >35°); the flexed distal scaphoid fragment abuts the radial styloid → radioscaphoid arthritis (Stage I); the arthritis extends to the scaphocapitate joint (Stage II); then the entire midcarpal joint (Stage III); SNAC wrist follows a predictable progression over 5–10 years; the management of SNAC depends on the stage — radial styloidectomy (Stage I); proximal row carpectomy or partial wrist fusion (4-corner fusion — capitate-lunate-triquetrum-hamate) for Stages II–III; total wrist fusion for Stage IV (pancarpal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bert TJ, Fisher WE. Management of the fractured scaphoid using a new bone screw. J Bone Joint Surg Br. 1984;66(1):114–12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s JJ et al. Should acute scaphoid fractures be fixed? A randomized controlled trial. J Bone Joint Surg Br. 2005;87(3):372–3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murthy NK et al. Magnetic resonance imaging versus bone scintigraphy in the diagnosis of plain X-ray occult scaphoid fractures. Emerg Med J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ribe M et al. Usefulness of dynamic contrast-enhanced MRI in the evaluation of the viability of acute scaphoid fracture. Skeletal Radi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an SL, Herbert TJ. Herbert screw fixation of scaphoid fractures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rrell GA et al. Treatment of scaphoi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rpal fracture, usually waist (70%). Blood supply retrograde to proximal pole → high risk of AVN. Clinical: anatomical snuffbox tenderness, pain on axial loading of thumb. Investigations: X-ray may be normal; MRI is sensitive for occult fracture. Treatment: cast for undisplaced, screw fixation for displaced, vascularized bone graft for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id fractures are the most common carpal fractures, accounting for approximately 70% of all carpal bone injuries. Despite their frequency, they remain diagnostically and therapeutically challenging — they are frequently missed on initial X-ray, have a precarious vascular supply that predisposes to avascular necrosis (AVN), and can develop non-union if not treated appropriately. The consequences of missed or inadequately treated scaphoid fractures — non-union, AVN, and scaphoid non-union advanced collapse (SNAC wrist) — can be devastating and lead to progressive wrist arthritis. Prompt and accurate diagnosis, and appropriate management based on fracture location, is therefore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males (15–30 years) following a FOOSH; one of the most commonly missed fractures in the ED (approximately 20–30% are occult on initial X-ray); accounts for the largest litigation risk in emergency orthopaedics in the UK for miss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: the scaphoid receives its blood supply in a retrograde pattern — the primary blood supply (70–80%) enters the scaphoid through the dorsal ridge via branches of the radial artery; these vessels enter distally and supply the proximal pole retrogradely; the remaining supply enters through the distal tubercle; this retrograde vascularity means the proximal pole is the most vulnerable to AVN — a proximal pole fracture disrupts the only blood supply to the proximal fragment, resulting in AVN rates of approximately 40–50% for proximal po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scaphoid bridges the proximal and distal carpal rows; it is the critical link between the rows; fractures through its waist disrupt the normal kinematics of the wrist; the scaphoid sits in the radial fossa of the distal radius and articulates with the lunate (scapholunate joint), trapezium, trapezoid, and capit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Herbert & Herbert-Fisher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tuber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6–8 weeks; union expected in 6–8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obliqu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or fixation; high union 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ype requiring fixation; Herbert screw percutaneous or open; cast if undisplaced and patient prefe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pol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+ HIGH AVN RISK (~40–5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strongly recommended; Herbert screw; AVN monitoring mandato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-scaphoid perilunate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ency ORIF + carpal stabilis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yed union (6 weeks – 6 month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timulator; extended immobilisation; surgical fixation if not progress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union (non-un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+ bone grafting (Russe graft; vascularised bone graft for AV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tablished pseudarthrosis (non-union with cyst form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bone graft; salvage procedure if SNAC wrist has develop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2026-04-07T08:49:13Z</dcterms:created>
  <dcterms:modified xsi:type="dcterms:W3CDTF">2026-04-07T08:49:13Z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