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001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otator Cuff Tears — Repair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utallier classification of fatty infiltration (CT or MRI): Grade 0 — normal muscle; Grade 1 — some fat streaks; Grade 2 — less fat than muscle; Grade 3 — equal fat and muscle; Grade 4 — more fat than muscle; Grades 3 and 4 = advanced fatty infiltration = poor prognosis for functional recovery after repair; fatty infiltration is irreversible and the primary determinant of biological repa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pain at the deltoid insertion (C5 referral); nocturnal pain (characteristic — patients wake unable to find a comfortable position); weakness with overhead activities; acute event in traumatic tears; insidious onset in degenerative t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ndon Ass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Positive Fin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pty can (Jobe)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Arm at 90° elevation, 30° forward flexion (scapular plane), internally rotated (thumb down); resist downward force]]></a:t>
            </a:r>
            <a:br/>
            <a:r>
              <a:rPr lang="en-US" strike="noStrike" sz="1400" spc="0" u="none" cap="none">
                <a:solidFill>
                  <a:srgbClr val="1E293B">
                    <a:alpha val="100000"/>
                  </a:srgbClr>
                </a:solidFill>
                <a:latin typeface="Calibri"/>
              </a:rPr>
              <a:t><![CDATA[Weakness/pain = supraspinatus tear or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ll can test]]></a:t>
            </a:r>
            <a:br/>
            <a:r>
              <a:rPr lang="en-US" strike="noStrike" sz="1400" spc="0" u="none" cap="none">
                <a:solidFill>
                  <a:srgbClr val="1E293B">
                    <a:alpha val="100000"/>
                  </a:srgbClr>
                </a:solidFill>
                <a:latin typeface="Calibri"/>
              </a:rPr>
              <a:t><![CDATA[Supraspinatus]]></a:t>
            </a:r>
            <a:br/>
            <a:r>
              <a:rPr lang="en-US" strike="noStrike" sz="1400" spc="0" u="none" cap="none">
                <a:solidFill>
                  <a:srgbClr val="1E293B">
                    <a:alpha val="100000"/>
                  </a:srgbClr>
                </a:solidFill>
                <a:latin typeface="Calibri"/>
              </a:rPr>
              <a:t><![CDATA[Same position but thumb UP (externally rotated); resist downward force]]></a:t>
            </a:r>
            <a:br/>
            <a:r>
              <a:rPr lang="en-US" strike="noStrike" sz="1400" spc="0" u="none" cap="none">
                <a:solidFill>
                  <a:srgbClr val="1E293B">
                    <a:alpha val="100000"/>
                  </a:srgbClr>
                </a:solidFill>
                <a:latin typeface="Calibri"/>
              </a:rPr>
              <a:t><![CDATA[More specific for supraspinatus tear than empty c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lag sign]]></a:t>
            </a:r>
            <a:br/>
            <a:r>
              <a:rPr lang="en-US" strike="noStrike" sz="1400" spc="0" u="none" cap="none">
                <a:solidFill>
                  <a:srgbClr val="1E293B">
                    <a:alpha val="100000"/>
                  </a:srgbClr>
                </a:solidFill>
                <a:latin typeface="Calibri"/>
              </a:rPr>
              <a:t><![CDATA[Infraspinatus / teres minor]]></a:t>
            </a:r>
            <a:br/>
            <a:r>
              <a:rPr lang="en-US" strike="noStrike" sz="1400" spc="0" u="none" cap="none">
                <a:solidFill>
                  <a:srgbClr val="1E293B">
                    <a:alpha val="100000"/>
                  </a:srgbClr>
                </a:solidFill>
                <a:latin typeface="Calibri"/>
              </a:rPr>
              <a:t><![CDATA[Passively hold arm in maximal ER; release; observe lag back to neutral]]></a:t>
            </a:r>
            <a:br/>
            <a:r>
              <a:rPr lang="en-US" strike="noStrike" sz="1400" spc="0" u="none" cap="none">
                <a:solidFill>
                  <a:srgbClr val="1E293B">
                    <a:alpha val="100000"/>
                  </a:srgbClr>
                </a:solidFill>
                <a:latin typeface="Calibri"/>
              </a:rPr>
              <a:t><![CDATA[Lag = posterior cuff (infraspinatus) tear; larger lag = larger tear; highly specific for full-thickness posterior cuff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ft-off test (Gerber)]]></a:t>
            </a:r>
            <a:br/>
            <a:r>
              <a:rPr lang="en-US" strike="noStrike" sz="1400" spc="0" u="none" cap="none">
                <a:solidFill>
                  <a:srgbClr val="1E293B">
                    <a:alpha val="100000"/>
                  </a:srgbClr>
                </a:solidFill>
                <a:latin typeface="Calibri"/>
              </a:rPr>
              <a:t><![CDATA[Subscapularis]]></a:t>
            </a:r>
            <a:br/>
            <a:r>
              <a:rPr lang="en-US" strike="noStrike" sz="1400" spc="0" u="none" cap="none">
                <a:solidFill>
                  <a:srgbClr val="1E293B">
                    <a:alpha val="100000"/>
                  </a:srgbClr>
                </a:solidFill>
                <a:latin typeface="Calibri"/>
              </a:rPr>
              <a:t><![CDATA[Hand placed on the lumbar spine; patient lifts hand away from the back against resistance]]></a:t>
            </a:r>
            <a:br/>
            <a:r>
              <a:rPr lang="en-US" strike="noStrike" sz="1400" spc="0" u="none" cap="none">
                <a:solidFill>
                  <a:srgbClr val="1E293B">
                    <a:alpha val="100000"/>
                  </a:srgbClr>
                </a:solidFill>
                <a:latin typeface="Calibri"/>
              </a:rPr>
              <a:t><![CDATA[Inability to lift off = subscapularis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 hug test]]></a:t>
            </a:r>
            <a:br/>
            <a:r>
              <a:rPr lang="en-US" strike="noStrike" sz="1400" spc="0" u="none" cap="none">
                <a:solidFill>
                  <a:srgbClr val="1E293B">
                    <a:alpha val="100000"/>
                  </a:srgbClr>
                </a:solidFill>
                <a:latin typeface="Calibri"/>
              </a:rPr>
              <a:t><![CDATA[Subscapularis (upper fibres)]]></a:t>
            </a:r>
            <a:br/>
            <a:r>
              <a:rPr lang="en-US" strike="noStrike" sz="1400" spc="0" u="none" cap="none">
                <a:solidFill>
                  <a:srgbClr val="1E293B">
                    <a:alpha val="100000"/>
                  </a:srgbClr>
                </a:solidFill>
                <a:latin typeface="Calibri"/>
              </a:rPr>
              <a:t><![CDATA[Patient places hand on opposite shoulder; resist lifting the arm off the shoulder]]></a:t>
            </a:r>
            <a:br/>
            <a:r>
              <a:rPr lang="en-US" strike="noStrike" sz="1400" spc="0" u="none" cap="none">
                <a:solidFill>
                  <a:srgbClr val="1E293B">
                    <a:alpha val="100000"/>
                  </a:srgbClr>
                </a:solidFill>
                <a:latin typeface="Calibri"/>
              </a:rPr>
              <a:t><![CDATA[Weakness = upper subscapularis tear; can be performed in more comfortable position than lift-off]]></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p arm sign]]></a:t>
            </a:r>
            <a:br/>
            <a:r>
              <a:rPr lang="en-US" strike="noStrike" sz="1400" spc="0" u="none" cap="none">
                <a:solidFill>
                  <a:srgbClr val="1E293B">
                    <a:alpha val="100000"/>
                  </a:srgbClr>
                </a:solidFill>
                <a:latin typeface="Calibri"/>
              </a:rPr>
              <a:t><![CDATA[Massive rotator cuff tear]]></a:t>
            </a:r>
            <a:br/>
            <a:r>
              <a:rPr lang="en-US" strike="noStrike" sz="1400" spc="0" u="none" cap="none">
                <a:solidFill>
                  <a:srgbClr val="1E293B">
                    <a:alpha val="100000"/>
                  </a:srgbClr>
                </a:solidFill>
                <a:latin typeface="Calibri"/>
              </a:rPr>
              <a:t><![CDATA[Arm passively elevated to 90°; patient asked to lower slowly; drops suddenly]]></a:t>
            </a:r>
            <a:br/>
            <a:r>
              <a:rPr lang="en-US" strike="noStrike" sz="1400" spc="0" u="none" cap="none">
                <a:solidFill>
                  <a:srgbClr val="1E293B">
                    <a:alpha val="100000"/>
                  </a:srgbClr>
                </a:solidFill>
                <a:latin typeface="Calibri"/>
              </a:rPr>
              <a:t><![CDATA[Sudden drop = large or massive tear; inability to maintain elevation against gra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true AP in the scapular plane), outlet view, axillary lateral; supraspinatus outlet view: shows the acromion shape (Bigliani Type I — flat, Type II — curved, Type III — hooked; Type III associated with impingement and rotator cuff tears); superior migration of the humeral head (<7 mm acromiohumeral interval = massive cuff tear with superior mig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gold standard for rotator cuff assessment; full-thickness tear (complete fluid signal through tendon on fat-suppressed sequences); partial tear; tear size (AP dimension, ML dimension, number of tendons); tendon retraction (graded); fatty infiltration of muscle bellies (Goutallier); tendon quality; osseous changes at the great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high sensitivity and specificity for full-thickness tears (>90% each) in experienced hands; dynamic assessment; identifies partial tears; cheap and accessible; limited by operator dependency; cannot assess fatty infiltration as comprehensively as MRI]]>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romiohumeral interval (AHI): measured on AP X-ray as the distance between the inferior acromion and the superior humeral head; normal >7 mm; <7 mm = significant superior migration suggesting massive cuff tear and cuff tear arthropathy; key pre-operative assessment parame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irst-line for most rotator cuff tears: physiotherapy (rotator cuff strengthening, deltoid strengthening, scapular stabilisation), NSAIDs, activity mod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utallier D et al. Fatty muscle degeneration in cuff ruptures. Pre- and postoperative evaluation by CT scan. Clin Orthop Relat Res. 1994;(304):78–83.]]></a:t>
            </a:r>
            <a:br/>
            <a:r>
              <a:rPr lang="en-US" strike="noStrike" sz="1200" spc="0" u="none" cap="none">
                <a:solidFill>
                  <a:srgbClr val="1E293B">
                    <a:alpha val="100000"/>
                  </a:srgbClr>
                </a:solidFill>
                <a:latin typeface="Calibri"/>
              </a:rPr>
              <a:t><![CDATA[Bigliani LU et al. The relationship of acromial architecture to rotator cuff disease. Clin Sports Med. 1991.]]></a:t>
            </a:r>
            <a:br/>
            <a:r>
              <a:rPr lang="en-US" strike="noStrike" sz="1200" spc="0" u="none" cap="none">
                <a:solidFill>
                  <a:srgbClr val="1E293B">
                    <a:alpha val="100000"/>
                  </a:srgbClr>
                </a:solidFill>
                <a:latin typeface="Calibri"/>
              </a:rPr>
              <a:t><![CDATA[Ellman H. Diagnosis and treatment of incomplete rotator cuff tears. Clin Orthop Relat Res. 1990;(254):64–74.]]></a:t>
            </a:r>
            <a:br/>
            <a:r>
              <a:rPr lang="en-US" strike="noStrike" sz="1200" spc="0" u="none" cap="none">
                <a:solidFill>
                  <a:srgbClr val="1E293B">
                    <a:alpha val="100000"/>
                  </a:srgbClr>
                </a:solidFill>
                <a:latin typeface="Calibri"/>
              </a:rPr>
              <a:t><![CDATA[Yamaguchi K et al. The demographic and morphological features of rotator cuff disease. J Bone Joint Surg Am. 2006.]]></a:t>
            </a:r>
            <a:br/>
            <a:r>
              <a:rPr lang="en-US" strike="noStrike" sz="1200" spc="0" u="none" cap="none">
                <a:solidFill>
                  <a:srgbClr val="1E293B">
                    <a:alpha val="100000"/>
                  </a:srgbClr>
                </a:solidFill>
                <a:latin typeface="Calibri"/>
              </a:rPr>
              <a:t><![CDATA[Kim YS et al. Single-row versus double-row suture anchor rotator cuff repair. Am J Sports Med. 2013.]]></a:t>
            </a:r>
            <a:br/>
            <a:r>
              <a:rPr lang="en-US" strike="noStrike" sz="1200" spc="0" u="none" cap="none">
                <a:solidFill>
                  <a:srgbClr val="1E293B">
                    <a:alpha val="100000"/>
                  </a:srgbClr>
                </a:solidFill>
                <a:latin typeface="Calibri"/>
              </a:rPr>
              <a:t><![CDATA[Burkhart SS et al. The comma sign: an arthroscopic guide to the torn subscapularis tendon. Arthroscopy. 2007.]]></a:t>
            </a:r>
            <a:br/>
            <a:r>
              <a:rPr lang="en-US" strike="noStrike" sz="1200" spc="0" u="none" cap="none">
                <a:solidFill>
                  <a:srgbClr val="1E293B">
                    <a:alpha val="100000"/>
                  </a:srgbClr>
                </a:solidFill>
                <a:latin typeface="Calibri"/>
              </a:rPr>
              <a:t><![CDATA[Mihata T et al. Superior capsule reconstruction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elderly and overhead athletes; supraspinatus most often torn. Clinical: pain, weakness in abduction/external rotation, night pain. Tests: Jobe’s, drop arm, external rotation lag sign. Imaging: MRI gold standard; USG useful. Management: physiotherapy for partial tears; repair (arthroscopic/open) for symptomatic full-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otator Cuff Tears — Repair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Rotator cuff tears are among the most common musculoskeletal conditions, with prevalence increasing significantly with age. The four rotator cuff muscles — supraspinatus, infraspinatus, teres minor, and subscapularis — function together to provide dynamic glenohumeral stability and generate shoulder motion. Supraspinatus tears at the critical zone (the avascular region near the greater tuberosity insertion) account for the vast majority of clinically significant tears. Understanding tear classification, the factors determining reparability, surgical technique principles, and the evidence base for repair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alence: asymptomatic full-thickness tears present in approximately 20–30% of adults over 60 years and 50% of those over 80; symptomatic tears account for a significant proportion of surgical referrals; incidence increases sharply after the fifth dec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zone of the supraspinatus: a hypovascular area approximately 1 cm proximal to the greater tuberosity insertion; the watershed area between the osseous vessels from the greater tuberosity and the musculotendinous vessels from the muscle; this zone is the most common site for degenerative tear initiation; the poor vascularity in this zone impairs intrinsic healing capa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degenerative (most common — intrinsic tendon degeneration + extrinsic outlet impingement); traumatic (acute tear, usually on a background of degeneration); acute-on-chronic (minor trauma completing a parti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rogression: full-thickness tears generally progress over time — approximately 50% of untreated full-thickness tears increase in size over 2–3 years; tear progression is associated with functional deterioration and fatty infiltration of the muscle be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Det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hickness]]></a:t>
            </a:r>
            <a:br/>
            <a:r>
              <a:rPr lang="en-US" strike="noStrike" sz="1400" spc="0" u="none" cap="none">
                <a:solidFill>
                  <a:srgbClr val="1E293B">
                    <a:alpha val="100000"/>
                  </a:srgbClr>
                </a:solidFill>
                <a:latin typeface="Calibri"/>
              </a:rPr>
              <a:t><![CDATA[Partial thickness (articular surface, bursal surface, or intratendinous); full-thickness (complete tear through the tendon); massive (usually defined as ≥3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size (full-thickness)]]></a:t>
            </a:r>
            <a:br/>
            <a:r>
              <a:rPr lang="en-US" strike="noStrike" sz="1400" spc="0" u="none" cap="none">
                <a:solidFill>
                  <a:srgbClr val="1E293B">
                    <a:alpha val="100000"/>
                  </a:srgbClr>
                </a:solidFill>
                <a:latin typeface="Calibri"/>
              </a:rPr>
              <a:t><![CDATA[Small: <1 cm; Medium: 1–3 cm; Large: 3–5 cm; Massive: >5 cm or involving ≥2 tendons]]>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y tendon involved]]></a:t>
            </a:r>
            <a:br/>
            <a:r>
              <a:rPr lang="en-US" strike="noStrike" sz="1400" spc="0" u="none" cap="none">
                <a:solidFill>
                  <a:srgbClr val="1E293B">
                    <a:alpha val="100000"/>
                  </a:srgbClr>
                </a:solidFill>
                <a:latin typeface="Calibri"/>
              </a:rPr>
              <a:t><![CDATA[Supraspinatus (most common); supraspinatus + infraspinatus; supraspinatus + subscapularis; all four tendons (massive); isolated infraspinatus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otator Cuff Tears — Repair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thickness]]></a:t>
            </a:r>
            <a:br/>
            <a:r>
              <a:rPr lang="en-US" strike="noStrike" sz="1400" spc="0" u="none" cap="none">
                <a:solidFill>
                  <a:srgbClr val="1E293B">
                    <a:alpha val="100000"/>
                  </a:srgbClr>
                </a:solidFill>
                <a:latin typeface="Calibri"/>
              </a:rPr>
              <a:t><![CDATA[Articular surface (most common partial tear site); bursal surface; intratendinous; Ellman classification Grade I (<3 mm), Grade II (3–6 mm), Grade III (>6 mm or >50% tendon thickness)]]>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7">
  <a:themeElements>
    <a:clrScheme name="Theme2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2026-04-05T10:11:25Z</dcterms:created>
  <dcterms:modified xsi:type="dcterms:W3CDTF">2026-04-05T10:11:25Z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