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presProps" Target="presProps.xml"/>
  <Relationship Id="rId24" Type="http://schemas.openxmlformats.org/officeDocument/2006/relationships/viewProps" Target="viewProps.xml"/>
  <Relationship Id="rId25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42666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266700"/>
          <a:ext cx="8620125" cy="4953000"/>
          <a:chOff x="523875" y="266700"/>
          <a:chExt cx="8620125" cy="4953000"/>
        </a:xfrm>
      </p:grpSpPr>
      <p:sp>
        <p:nvSpPr>
          <p:cNvPr id="2" name=""/>
          <p:cNvSpPr txBox="1"/>
          <p:nvPr/>
        </p:nvSpPr>
        <p:spPr>
          <a:xfrm>
            <a:off x="523875" y="266700"/>
            <a:ext cx="285750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71500"/>
            <a:ext cx="285750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GENERA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1524000"/>
            <a:ext cx="809625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Rotator Cuff Tears — Overview]]></a:t>
            </a:r>
          </a:p>
        </p:txBody>
      </p:sp>
      <p:sp>
        <p:nvSpPr>
          <p:cNvPr id="5" name=""/>
          <p:cNvSpPr txBox="1"/>
          <p:nvPr/>
        </p:nvSpPr>
        <p:spPr>
          <a:xfrm>
            <a:off x="523875" y="4686300"/>
            <a:ext cx="809625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he Orthopaedic Knowledge Network  •  orthonotes.in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Rotator Cuff Tears — 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ize (Cofield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mall / Medium / Large / Massiv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mall <1 cm, Medium 1–3 cm, Large 3–5 cm, Massive >5 cm or involves ≥2 tendons]]>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eparabilit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epairable / Irreparabl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ased on tissue quality, retraction, and fatty infiltration (Goutallier grade)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outallier Classification (fatty infiltration on CT or MRI axial cuts, transposed to MRI by Fuchs):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rad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inding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inical Relevance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0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ormal muscle, no fa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ood repair prognosi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1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ome fatty streak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ood repair prognosi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Rotator Cuff Tears — 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2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at < muscle volum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cceptable; repair still worthwhile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3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at = muscle volum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ignificantly reduced outcomes — repair may fail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4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at > muscle volume]]>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rreparable — consider alternative reconstruction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tte Classification grades retraction of the torn tendon (Stage 1: tendon at footprint; Stage 2: retracted to humeral head level; Stage 3: retracted to glenoid), which directly influences reparability and tendon tension at repair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Rotator Cuff Tears — 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inical Assessmen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 focused clinical assessment distinguishes rotator cuff pathology from other causes of shoulder pain such as glenohumeral OA, AC joint pathology, cervical radiculopathy, and adhesive capsulitis.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istory: onset (acute traumatic vs insidious degenerative), dominant arm, occupation, overhead activity, prior injections, night pain, weakness vs pain-limited weaknes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spection: deltoid wasting, supraspinatus/infraspinatus fossa wasting, scapular dyskinesi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Rotator Cuff Tears — 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mpingement tests: Neer sign, Hawkins-Kennedy — sensitive but not specific for cuff pathology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es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endon Assessed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ositive Finding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mpty Can (Jobe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praspinatu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Weakness / pain in scapular plane, arm at 90° pronated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ull Ca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praspinatu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ess impingement arc — better specificity than empty can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xternal Rotation Lag Sig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fraspinatus / Teres minor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Unable to maintain externally rotated position — suggests large posterior tear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Rotator Cuff Tears — 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ift-off (Gerber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bscapulari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Unable to lift hand off lumbar spine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ear Hug / Belly Pres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bscapularis (upper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lbow drops behind body plane during belly pres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rop Arm Sig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ssive cuff tear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Unable to maintain arm at 90° abduction — suggests massive tear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Rotator Cuff Tears — 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vestigation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lain radiographs (AP, outlet, axillary): assess for subacromial narrowing (<7 mm suspicious), acromial morphology (Bigliani Type III hooked), acromioclavicular OA, calcific tendinopathy, superior humeral head migration, cuff tear arthropathy (Hamada classification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Rotator Cuff Tears — 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Ultrasound (USS): operator-dependent; high sensitivity and specificity for full-thickness tears (95% and 96% respectively); excellent for dynamic assessment and guided injection; less reliable for partial tears and subscapulari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RI (preferred): gold standard — assesses tear size, retraction (Patte), muscle bulk, and fatty infiltration (Goutallier); gadolinium arthrogram improves partial tear detec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Rotator Cuff Tears — 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T arthrogram: useful when MRI contraindicated; reliable for tear characterisation and bone assessment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ritical Shoulder Angle (CSA): measure on true AP — calculated as angle between line along glenoid surface and line from inferior glenoid to acromion tip; CSA >35° is an independent predictor of cuff tear progression]]>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Rotator Cuff Tears — 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on-Operative Managemen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on-operative management is the first-line treatment for most rotator cuff tears, particularly in older patients with degenerative tears, low functional demands, and minimal fatty infiltration.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ructured physiotherapy: rotator cuff strengthening, periscapular stabilisation, posterior capsule stretching — minimum 3–6 months before considering surgery in non-acute tear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Referenc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Kuhn JE et al. Effectiveness of physical therapy in treating atraumatic full-thickness rotator cuff tears. J Shoulder Elbow Surg. 2013;22(10):1371–1379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outallier D et al. Fatty muscle degeneration in cuff ruptures: pre- and postoperative evaluation by CT scan. Clin Orthop Relat Res. 1994;304:78–83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ihata T et al. Superior capsule reconstruction to restore superior stability in irreparable rotator cuff tears. Am J Sports Med. 2012;40(1):193–201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lhassan BT et al. Lower trapezius transfer to restore external rotation in irreparable posterosuperior rotator cuff tears. J Bone Joint Surg Am. 2016;98(15):1278–1287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oor BK et al. The critical shoulder angle: relationship to rotator cuff tears and degenerative joint disease. Bone Joint J...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praspinatus most commonly torn; tears progress from partial to full‑thickness and can propagate posteriorly/anteriorly. Painful arc, night pain, and weakness on specific tests (Jobe, ER lag, belly‑press) are classic. MRI is investigation of choice; assess fatty infiltration (Goutallier) and tendon retraction (Patte). Treatment spectrum: physiotherapy/injections → arthroscopic repair (single/double row) → tendon transfer/SCR → reverse shoulder arthroplasty for cuff arthropathy. Rehabilitation protocol determines outcome as much as repair integrity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1809750"/>
          <a:ext cx="8620125" cy="3524250"/>
          <a:chOff x="523875" y="1809750"/>
          <a:chExt cx="8620125" cy="3524250"/>
        </a:xfrm>
      </p:grpSpPr>
      <p:sp>
        <p:nvSpPr>
          <p:cNvPr id="2" name=""/>
          <p:cNvSpPr txBox="1"/>
          <p:nvPr/>
        </p:nvSpPr>
        <p:spPr>
          <a:xfrm>
            <a:off x="523875" y="1809750"/>
            <a:ext cx="8096250" cy="3429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2228850"/>
            <a:ext cx="8096250" cy="76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Rotator Cuff Tears — Overview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3238500"/>
            <a:ext cx="8096250" cy="28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|  The Orthopaedic Knowledge Network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Rotator Cuff Tears — 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verview & Epidemiolog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otator cuff tears are among the most common causes of shoulder pain and disability in adults. They encompass a spectrum from partial-thickness tears to massive irreparable tears with secondary cuff tear arthropathy. Understanding the anatomy, pathophysiology, and current evidence-based management is essential for both the general orthopaedic surgeon and the shoulder specialist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Rotator Cuff Tears — 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revalence increases significantly with age — approximately 20% in the fifth decade, rising to over 50% by the eighth decade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ny tears are asymptomatic — prevalence of asymptomatic tears mirrors that of symptomatic tears in population studie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praspinatus is the most commonly torn tendon, followed by infraspinatus, then subscapulari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ilateral involvement occurs in up to 35% of cases — contralateral shoulder should always be assesse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Rotator Cuff Tears — 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isk factors: age, repetitive overhead activity, smoking, hyperlipidaemia, diabetes mellitus, dominant arm, and prior corticosteroid injection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ear progression: approximately 40% of partial tears progress to full-thickness tears over 5 years if untreate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Rotator Cuff Tears — 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pplied Anatomy & Biomechanic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rotator cuff is formed by four muscles — supraspinatus, infraspinatus, teres minor, and subscapularis — which collectively provide dynamic stabilisation of the glenohumeral joint and act as force couples with the deltoid.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praspinatus: initiates abduction; inserts on superior facet of greater tuberosity; most vulnerable to impingement between acromion and humeral hea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Rotator Cuff Tears — 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fraspinatus & Teres Minor: external rotation; insert on middle and inferior facets of greater tuberosity; critical for posterior force couple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bscapularis: internal rotation; inserts on lesser tuberosity; tears often missed — check for increased external rotation and lift-off sign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rotator cable (thickened band of coracohumeral ligament running perpendicular to tendon fibres) redistributes load — a crescent tear within the cable may remain mechanically compensate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Rotator Cuff Tears — 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ritical shoulder angle (CSA): angle between glenoid inclination and acromion tip on AP radiograph — CSA >35° associated with higher cuff tear rate; CSA <30° associated with glenohumeral OA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perior migration of humeral head occurs when the deltoid-cuff force couple is disrupted — leads to acromial erosion and eventual cuff tear arthropath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Rotator Cuff Tears — 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assification of Rotator Cuff Tear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ears are classified by thickness, size, and chronicity. Several systems exist; the most clinically useful are summarised below.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assifica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ategor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escription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icknes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rtial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rticular-sided (PASTA), bursal-sided, or intrasubstance; graded by depth (<50% or >50% tendon thickness)]]>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icknes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ull-thicknes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mplete tear through entire tendon; communication between bursa and glenohumeral join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74">
  <a:themeElements>
    <a:clrScheme name="Theme7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2026-04-05T17:33:08Z</dcterms:created>
  <dcterms:modified xsi:type="dcterms:W3CDTF">2026-04-05T17:33:08Z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