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327077"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PEDIATRICS]]></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Rickets — Orthopaedic Sequelae]]></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Rickets — Orthopaedic Sequela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Looser zones (Milkman fractures) are pathognomonic of osteomalacia in adults — bilateral, symmetrical, perpendicular to cortex; medial femoral neck is classic site; distinguish from stress fractures (which are transverse and often unilateral)]]></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ubperiosteal erosion on radial aspect of middle phalanges of hand = secondary hyperparathyroidism — classic sign of renal osteodystroph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iochemical Diagnosis]]></a:t>
            </a:r>
            <a:br/>
            <a:br/>
            <a:br/>
            <a:br/>
            <a:br/>
            <a:r>
              <a:rPr lang="en-US" strike="noStrike" sz="1400" spc="0" u="none" cap="none">
                <a:solidFill>
                  <a:srgbClr val="1E293B">
                    <a:alpha val="100000"/>
                  </a:srgbClr>
                </a:solidFill>
                <a:latin typeface="Calibri"/>
              </a:rPr>
              <a:t><![CDATA[Type]]></a:t>
            </a:r>
            <a:br/>
            <a:r>
              <a:rPr lang="en-US" strike="noStrike" sz="1400" spc="0" u="none" cap="none">
                <a:solidFill>
                  <a:srgbClr val="1E293B">
                    <a:alpha val="100000"/>
                  </a:srgbClr>
                </a:solidFill>
                <a:latin typeface="Calibri"/>
              </a:rPr>
              <a:t><![CDATA[Ca]]></a:t>
            </a:r>
            <a:br/>
            <a:r>
              <a:rPr lang="en-US" strike="noStrike" sz="1400" spc="0" u="none" cap="none">
                <a:solidFill>
                  <a:srgbClr val="1E293B">
                    <a:alpha val="100000"/>
                  </a:srgbClr>
                </a:solidFill>
                <a:latin typeface="Calibri"/>
              </a:rPr>
              <a:t><![CDATA[PO4]]></a:t>
            </a:r>
            <a:br/>
            <a:r>
              <a:rPr lang="en-US" strike="noStrike" sz="1400" spc="0" u="none" cap="none">
                <a:solidFill>
                  <a:srgbClr val="1E293B">
                    <a:alpha val="100000"/>
                  </a:srgbClr>
                </a:solidFill>
                <a:latin typeface="Calibri"/>
              </a:rPr>
              <a:t><![CDATA[ALP]]></a:t>
            </a:r>
            <a:br/>
            <a:r>
              <a:rPr lang="en-US" strike="noStrike" sz="1400" spc="0" u="none" cap="none">
                <a:solidFill>
                  <a:srgbClr val="1E293B">
                    <a:alpha val="100000"/>
                  </a:srgbClr>
                </a:solidFill>
                <a:latin typeface="Calibri"/>
              </a:rPr>
              <a:t><![CDATA[PTH]]></a:t>
            </a:r>
            <a:br/>
            <a:r>
              <a:rPr lang="en-US" strike="noStrike" sz="1400" spc="0" u="none" cap="none">
                <a:solidFill>
                  <a:srgbClr val="1E293B">
                    <a:alpha val="100000"/>
                  </a:srgbClr>
                </a:solidFill>
                <a:latin typeface="Calibri"/>
              </a:rPr>
              <a:t><![CDATA[25-OHD]]></a:t>
            </a:r>
            <a:br/>
            <a:r>
              <a:rPr lang="en-US" strike="noStrike" sz="1400" spc="0" u="none" cap="none">
                <a:solidFill>
                  <a:srgbClr val="1E293B">
                    <a:alpha val="100000"/>
                  </a:srgbClr>
                </a:solidFill>
                <a:latin typeface="Calibri"/>
              </a:rPr>
              <a:t><![CDATA[1,25-OH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Rickets — Orthopaedic Sequela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Nutritional (Vit D deficiency)]]></a:t>
            </a:r>
            <a:br/>
            <a:r>
              <a:rPr lang="en-US" strike="noStrike" sz="1400" spc="0" u="none" cap="none">
                <a:solidFill>
                  <a:srgbClr val="1E293B">
                    <a:alpha val="100000"/>
                  </a:srgbClr>
                </a:solidFill>
                <a:latin typeface="Calibri"/>
              </a:rPr>
              <a:t><![CDATA[Low/N]]></a:t>
            </a:r>
            <a:br/>
            <a:r>
              <a:rPr lang="en-US" strike="noStrike" sz="1400" spc="0" u="none" cap="none">
                <a:solidFill>
                  <a:srgbClr val="1E293B">
                    <a:alpha val="100000"/>
                  </a:srgbClr>
                </a:solidFill>
                <a:latin typeface="Calibri"/>
              </a:rPr>
              <a:t><![CDATA[Low]]></a:t>
            </a:r>
            <a:br/>
            <a:r>
              <a:rPr lang="en-US" strike="noStrike" sz="1400" spc="0" u="none" cap="none">
                <a:solidFill>
                  <a:srgbClr val="1E293B">
                    <a:alpha val="100000"/>
                  </a:srgbClr>
                </a:solidFill>
                <a:latin typeface="Calibri"/>
              </a:rPr>
              <a:t><![CDATA[High]]></a:t>
            </a:r>
            <a:br/>
            <a:r>
              <a:rPr lang="en-US" strike="noStrike" sz="1400" spc="0" u="none" cap="none">
                <a:solidFill>
                  <a:srgbClr val="1E293B">
                    <a:alpha val="100000"/>
                  </a:srgbClr>
                </a:solidFill>
                <a:latin typeface="Calibri"/>
              </a:rPr>
              <a:t><![CDATA[High]]></a:t>
            </a:r>
            <a:br/>
            <a:r>
              <a:rPr lang="en-US" strike="noStrike" sz="1400" spc="0" u="none" cap="none">
                <a:solidFill>
                  <a:srgbClr val="1E293B">
                    <a:alpha val="100000"/>
                  </a:srgbClr>
                </a:solidFill>
                <a:latin typeface="Calibri"/>
              </a:rPr>
              <a:t><![CDATA[Low]]></a:t>
            </a:r>
            <a:br/>
            <a:r>
              <a:rPr lang="en-US" strike="noStrike" sz="1400" spc="0" u="none" cap="none">
                <a:solidFill>
                  <a:srgbClr val="1E293B">
                    <a:alpha val="100000"/>
                  </a:srgbClr>
                </a:solidFill>
                <a:latin typeface="Calibri"/>
              </a:rPr>
              <a:t><![CDATA[Low]]></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XLH (hypophosphataemic)]]></a:t>
            </a:r>
            <a:br/>
            <a:r>
              <a:rPr lang="en-US" strike="noStrike" sz="1400" spc="0" u="none" cap="none">
                <a:solidFill>
                  <a:srgbClr val="1E293B">
                    <a:alpha val="100000"/>
                  </a:srgbClr>
                </a:solidFill>
                <a:latin typeface="Calibri"/>
              </a:rPr>
              <a:t><![CDATA[Normal]]></a:t>
            </a:r>
            <a:br/>
            <a:r>
              <a:rPr lang="en-US" strike="noStrike" sz="1400" spc="0" u="none" cap="none">
                <a:solidFill>
                  <a:srgbClr val="1E293B">
                    <a:alpha val="100000"/>
                  </a:srgbClr>
                </a:solidFill>
                <a:latin typeface="Calibri"/>
              </a:rPr>
              <a:t><![CDATA[Low]]></a:t>
            </a:r>
            <a:br/>
            <a:r>
              <a:rPr lang="en-US" strike="noStrike" sz="1400" spc="0" u="none" cap="none">
                <a:solidFill>
                  <a:srgbClr val="1E293B">
                    <a:alpha val="100000"/>
                  </a:srgbClr>
                </a:solidFill>
                <a:latin typeface="Calibri"/>
              </a:rPr>
              <a:t><![CDATA[High]]></a:t>
            </a:r>
            <a:br/>
            <a:r>
              <a:rPr lang="en-US" strike="noStrike" sz="1400" spc="0" u="none" cap="none">
                <a:solidFill>
                  <a:srgbClr val="1E293B">
                    <a:alpha val="100000"/>
                  </a:srgbClr>
                </a:solidFill>
                <a:latin typeface="Calibri"/>
              </a:rPr>
              <a:t><![CDATA[Normal]]></a:t>
            </a:r>
            <a:br/>
            <a:r>
              <a:rPr lang="en-US" strike="noStrike" sz="1400" spc="0" u="none" cap="none">
                <a:solidFill>
                  <a:srgbClr val="1E293B">
                    <a:alpha val="100000"/>
                  </a:srgbClr>
                </a:solidFill>
                <a:latin typeface="Calibri"/>
              </a:rPr>
              <a:t><![CDATA[Normal]]></a:t>
            </a:r>
            <a:br/>
            <a:r>
              <a:rPr lang="en-US" strike="noStrike" sz="1400" spc="0" u="none" cap="none">
                <a:solidFill>
                  <a:srgbClr val="1E293B">
                    <a:alpha val="100000"/>
                  </a:srgbClr>
                </a:solidFill>
                <a:latin typeface="Calibri"/>
              </a:rPr>
              <a:t><![CDATA[Low/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VDDR Type I]]></a:t>
            </a:r>
            <a:br/>
            <a:r>
              <a:rPr lang="en-US" strike="noStrike" sz="1400" spc="0" u="none" cap="none">
                <a:solidFill>
                  <a:srgbClr val="1E293B">
                    <a:alpha val="100000"/>
                  </a:srgbClr>
                </a:solidFill>
                <a:latin typeface="Calibri"/>
              </a:rPr>
              <a:t><![CDATA[Low]]></a:t>
            </a:r>
            <a:br/>
            <a:r>
              <a:rPr lang="en-US" strike="noStrike" sz="1400" spc="0" u="none" cap="none">
                <a:solidFill>
                  <a:srgbClr val="1E293B">
                    <a:alpha val="100000"/>
                  </a:srgbClr>
                </a:solidFill>
                <a:latin typeface="Calibri"/>
              </a:rPr>
              <a:t><![CDATA[Low]]></a:t>
            </a:r>
            <a:br/>
            <a:r>
              <a:rPr lang="en-US" strike="noStrike" sz="1400" spc="0" u="none" cap="none">
                <a:solidFill>
                  <a:srgbClr val="1E293B">
                    <a:alpha val="100000"/>
                  </a:srgbClr>
                </a:solidFill>
                <a:latin typeface="Calibri"/>
              </a:rPr>
              <a:t><![CDATA[High]]></a:t>
            </a:r>
            <a:br/>
            <a:r>
              <a:rPr lang="en-US" strike="noStrike" sz="1400" spc="0" u="none" cap="none">
                <a:solidFill>
                  <a:srgbClr val="1E293B">
                    <a:alpha val="100000"/>
                  </a:srgbClr>
                </a:solidFill>
                <a:latin typeface="Calibri"/>
              </a:rPr>
              <a:t><![CDATA[High]]></a:t>
            </a:r>
            <a:br/>
            <a:r>
              <a:rPr lang="en-US" strike="noStrike" sz="1400" spc="0" u="none" cap="none">
                <a:solidFill>
                  <a:srgbClr val="1E293B">
                    <a:alpha val="100000"/>
                  </a:srgbClr>
                </a:solidFill>
                <a:latin typeface="Calibri"/>
              </a:rPr>
              <a:t><![CDATA[Normal]]></a:t>
            </a:r>
            <a:br/>
            <a:r>
              <a:rPr lang="en-US" strike="noStrike" sz="1400" spc="0" u="none" cap="none">
                <a:solidFill>
                  <a:srgbClr val="1E293B">
                    <a:alpha val="100000"/>
                  </a:srgbClr>
                </a:solidFill>
                <a:latin typeface="Calibri"/>
              </a:rPr>
              <a:t><![CDATA[Very low]]></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enal osteodystrophy]]></a:t>
            </a:r>
            <a:br/>
            <a:r>
              <a:rPr lang="en-US" strike="noStrike" sz="1400" spc="0" u="none" cap="none">
                <a:solidFill>
                  <a:srgbClr val="1E293B">
                    <a:alpha val="100000"/>
                  </a:srgbClr>
                </a:solidFill>
                <a:latin typeface="Calibri"/>
              </a:rPr>
              <a:t><![CDATA[Low]]></a:t>
            </a:r>
            <a:br/>
            <a:r>
              <a:rPr lang="en-US" strike="noStrike" sz="1400" spc="0" u="none" cap="none">
                <a:solidFill>
                  <a:srgbClr val="1E293B">
                    <a:alpha val="100000"/>
                  </a:srgbClr>
                </a:solidFill>
                <a:latin typeface="Calibri"/>
              </a:rPr>
              <a:t><![CDATA[High]]></a:t>
            </a:r>
            <a:br/>
            <a:r>
              <a:rPr lang="en-US" strike="noStrike" sz="1400" spc="0" u="none" cap="none">
                <a:solidFill>
                  <a:srgbClr val="1E293B">
                    <a:alpha val="100000"/>
                  </a:srgbClr>
                </a:solidFill>
                <a:latin typeface="Calibri"/>
              </a:rPr>
              <a:t><![CDATA[High]]></a:t>
            </a:r>
            <a:br/>
            <a:r>
              <a:rPr lang="en-US" strike="noStrike" sz="1400" spc="0" u="none" cap="none">
                <a:solidFill>
                  <a:srgbClr val="1E293B">
                    <a:alpha val="100000"/>
                  </a:srgbClr>
                </a:solidFill>
                <a:latin typeface="Calibri"/>
              </a:rPr>
              <a:t><![CDATA[Very high]]></a:t>
            </a:r>
            <a:br/>
            <a:r>
              <a:rPr lang="en-US" strike="noStrike" sz="1400" spc="0" u="none" cap="none">
                <a:solidFill>
                  <a:srgbClr val="1E293B">
                    <a:alpha val="100000"/>
                  </a:srgbClr>
                </a:solidFill>
                <a:latin typeface="Calibri"/>
              </a:rPr>
              <a:t><![CDATA[Normal/Low]]></a:t>
            </a:r>
            <a:br/>
            <a:r>
              <a:rPr lang="en-US" strike="noStrike" sz="1400" spc="0" u="none" cap="none">
                <a:solidFill>
                  <a:srgbClr val="1E293B">
                    <a:alpha val="100000"/>
                  </a:srgbClr>
                </a:solidFill>
                <a:latin typeface="Calibri"/>
              </a:rPr>
              <a:t><![CDATA[Low]]></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XLH distinguishing feature: normal calcium, normal PTH, low phosphate — unlike nutritional rickets where calcium is also low and PTH elevate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Rickets — Orthopaedic Sequela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LP: elevated in ALL active rickets — best single marker of disease activity; normalises with effective treatmen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FGF23: elevated in XLH and oncogenic osteomalacia — measured in specialist centres; guides targeted therap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rthopaedic Sequelae & Deformities]]></a:t>
            </a:r>
            <a:br/>
            <a:br/>
            <a:r>
              <a:rPr lang="en-US" strike="noStrike" sz="1400" spc="0" u="none" cap="none">
                <a:solidFill>
                  <a:srgbClr val="1E293B">
                    <a:alpha val="100000"/>
                  </a:srgbClr>
                </a:solidFill>
                <a:latin typeface="Calibri"/>
              </a:rPr>
              <a:t><![CDATA[Genu varum: most common lower limb deformity in nutritional and XLH rickets; predominantly tibial; weight-bearing through weak physis causes progressive bowing]]></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Rickets — Orthopaedic Sequela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Genu valgum: more common in late-treated or hypophosphataemic rickets; predominantly distal femoral]]></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xa vara: neck-shaft angle <120°; femoral neck bowing; Trendelenburg gait; develops from physeal weakness at proximal femur — Hilgenreiner epiphyseal angle (HEA) >60° indicates risk of progression and need for valgus osteotomy]]>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coliosis: uncommon but reported; from asymmetric vertebral growth and muscle weaknes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Rickets — Orthopaedic Sequela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athological fractures: Looser zones can complete as true fractures with minor trauma in adults; femoral neck, pubic rami most common; treat underlying metabolic disease firs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ental abnormalities: enamel hypoplasia, dental abscesses — particularly in XLH; mandibular tori (bony outgrowths) in XLH]]></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hort stature: universal in untreated rickets — physeal growth arrest from mineralisation failur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Rickets — Orthopaedic Sequela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edical Management]]></a:t>
            </a:r>
            <a:br/>
            <a:br/>
            <a:r>
              <a:rPr lang="en-US" strike="noStrike" sz="1400" spc="0" u="none" cap="none">
                <a:solidFill>
                  <a:srgbClr val="1E293B">
                    <a:alpha val="100000"/>
                  </a:srgbClr>
                </a:solidFill>
                <a:latin typeface="Calibri"/>
              </a:rPr>
              <a:t><![CDATA[Nutritional rickets: vitamin D supplementation (high-dose loading then maintenance); calcium supplementation; dietary counselling; sunlight exposure; ALP normalisation confirms respons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XLH: oral phosphate supplementation + calcitriol (active vitamin D) — conventional treatment; multiple daily doses required; risk of nephrocalcinosis with over-treatm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Rickets — Orthopaedic Sequela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urosumab (Crysvita): anti-FGF23 monoclonal antibody — FDA/EMA approved for XLH in children and adults; significantly superior to conventional therapy in normalising phosphate and improving growth, rickets severity, and walking ability; given subcutaneously every 2 week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VDDR Type I: calcitriol (1,25-OHD) replacement — bypasses defective 1α-hydroxylase; excellent respons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Rickets — Orthopaedic Sequela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enal osteodystrophy: alfacalcidol or calcitriol; phosphate binders; dialysis or transplantation for end-stage renal diseas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urgical timing rule: never correct deformity in active rickets — operate only when biochemically controlled (ALP normalised, phosphate maintained); operating in active disease leads to recurrent deformit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Rickets — Orthopaedic Sequela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urgical Management of Deformity]]></a:t>
            </a:r>
            <a:br/>
            <a:br/>
            <a:r>
              <a:rPr lang="en-US" strike="noStrike" sz="1400" spc="0" u="none" cap="none">
                <a:solidFill>
                  <a:srgbClr val="1E293B">
                    <a:alpha val="100000"/>
                  </a:srgbClr>
                </a:solidFill>
                <a:latin typeface="Calibri"/>
              </a:rPr>
              <a:t><![CDATA[Hemiepiphysiodesis (guided growth): first-line for genu varum/valgum in skeletally immature with >2 years growth remaining and well-controlled disease; tension band plate on the convex side; gradual correction over 12–24 months; reversible]]>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steotomy: for severe deformity, skeletal maturity, or when guided growth insufficient; tibial osteotomy for varum; distal femoral osteotomy for valgum; fix with intramedullary nail or plat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Thacher TD, Clarke BL. Vitamin D insufficiency. Mayo Clin Proc. 2011;86(1):50–60.]]></a:t>
            </a:r>
            <a:br/>
            <a:r>
              <a:rPr lang="en-US" strike="noStrike" sz="1200" spc="0" u="none" cap="none">
                <a:solidFill>
                  <a:srgbClr val="1E293B">
                    <a:alpha val="100000"/>
                  </a:srgbClr>
                </a:solidFill>
                <a:latin typeface="Calibri"/>
              </a:rPr>
              <a:t><![CDATA[Carpenter TO et al. Burosumab therapy in children with X-linked hypophosphataemia. N Engl J Med. 2018;378(21):1987–1998.]]></a:t>
            </a:r>
            <a:br/>
            <a:r>
              <a:rPr lang="en-US" strike="noStrike" sz="1200" spc="0" u="none" cap="none">
                <a:solidFill>
                  <a:srgbClr val="1E293B">
                    <a:alpha val="100000"/>
                  </a:srgbClr>
                </a:solidFill>
                <a:latin typeface="Calibri"/>
              </a:rPr>
              <a:t><![CDATA[Imel EA et al. Burosumab versus conventional therapy in children with XLH: an open-label randomised trial. Lancet. 2019;394(10199):622–623.]]></a:t>
            </a:r>
            <a:br/>
            <a:r>
              <a:rPr lang="en-US" strike="noStrike" sz="1200" spc="0" u="none" cap="none">
                <a:solidFill>
                  <a:srgbClr val="1E293B">
                    <a:alpha val="100000"/>
                  </a:srgbClr>
                </a:solidFill>
                <a:latin typeface="Calibri"/>
              </a:rPr>
              <a:t><![CDATA[Pettifor JM. Nutritional rickets: deficiency of vitamin D, calcium, or both? Am J Clin Nutr. 2004;80(6 Suppl):1725S–1729S.]]></a:t>
            </a:r>
            <a:br/>
            <a:r>
              <a:rPr lang="en-US" strike="noStrike" sz="1200" spc="0" u="none" cap="none">
                <a:solidFill>
                  <a:srgbClr val="1E293B">
                    <a:alpha val="100000"/>
                  </a:srgbClr>
                </a:solidFill>
                <a:latin typeface="Calibri"/>
              </a:rPr>
              <a:t><![CDATA[Lewiecki EM, Gordon CM. Skeletal disorders associated with rickets and osteomalacia. Endocrinol Metab Clin North Am. 2007.]]></a:t>
            </a:r>
            <a:br/>
            <a:r>
              <a:rPr lang="en-US" strike="noStrike" sz="1200" spc="0" u="none" cap="none">
                <a:solidFill>
                  <a:srgbClr val="1E293B">
                    <a:alpha val="100000"/>
                  </a:srgbClr>
                </a:solidFill>
                <a:latin typeface="Calibri"/>
              </a:rPr>
              <a:t><![CDATA[Agrawal N et al. Paediatric orthopaedic manifestations of metabolic bone disease. J Pediatr Orthop. 2010.]]></a:t>
            </a:r>
            <a:br/>
            <a:r>
              <a:rPr lang="en-US" strike="noStrike" sz="1200" spc="0" u="none" cap="none">
                <a:solidFill>
                  <a:srgbClr val="1E293B">
                    <a:alpha val="100000"/>
                  </a:srgbClr>
                </a:solidFill>
                <a:latin typeface="Calibri"/>
              </a:rPr>
              <a:t><![CDATA[Campbells Operative Orthopaedics. 14th Edition. 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Failure of mineralization at the growth plate → metaphyseal cupping, fraying, and splaying with genu varum/valgum. Differentiate **nutritional vitamin D deficiency** from **X‑linked hypophosphatemic rickets (XLH)** and renal rickets; labs guide diagnosis. Medical therapy first: vitamin D and calcium for nutritional; **phosphate + active vitamin D** (calcitriol) for XLH; burosumab in select cases. Orthopaedic: guided growth hemiepiphysiodesis for coronal deformity; corrective osteotomy when severe/rigid or after metabolic control. Beware Looser zones (pseudofractures) and bone pain; correct biochemistry pre‑op to improve healing.]]></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Rickets — Orthopaedic Sequelae]]></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Rickets — Orthopaedic Sequela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 & Classification]]></a:t>
            </a:r>
            <a:br/>
            <a:br/>
            <a:r>
              <a:rPr lang="en-US" strike="noStrike" sz="1400" spc="0" u="none" cap="none">
                <a:solidFill>
                  <a:srgbClr val="1E293B">
                    <a:alpha val="100000"/>
                  </a:srgbClr>
                </a:solidFill>
                <a:latin typeface="Calibri"/>
              </a:rPr>
              <a:t><![CDATA[Rickets is a disorder of impaired mineralisation of the growing skeleton, affecting the physis and osteoid in children. In adults, the equivalent condition is osteomalacia (affecting unmineralised osteoid in formed bone). Rickets produces characteristic radiographic signs, skeletal deformity, and growth disturbance. The orthopaedic sequelae — including long bone deformity, stress fractures, and pathological fractures — require both medical optimisation and surgical correc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Rickets — Orthopaedic Sequela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Nutritional rickets (Vitamin D deficiency): most common worldwide; inadequate sunlight exposure, poor dietary intake, malabsorption, exclusive breastfeeding without supplement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X-linked hypophosphataemic rickets (XLH): most common hereditary form; X-linked dominant; PHEX gene mutation → elevated FGF23 → phosphate wasting in renal tubules; normal calcium and PTH; low phosphate; low-normal 25-OHD; normal or low 1,25-OH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Rickets — Orthopaedic Sequela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Vitamin D-dependent rickets (VDDR): Type I (1α-hydroxylase deficiency); Type II (vitamin D receptor resistanc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ncogenic osteomalacia: FGF23-secreting mesenchymal tumour — phosphaturia and osteomalacia; resolves on tumour resec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enal osteodystrophy: chronic kidney disease impairs 1,25-OHD synthesis; secondary hyperparathyroidism; complex metabolic bone diseas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Rickets — Orthopaedic Sequela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Hypophosphataemic forms generally more resistant to treatment and more prone to recurrent deformity after correc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athophysiology]]></a:t>
            </a:r>
            <a:br/>
            <a:br/>
            <a:r>
              <a:rPr lang="en-US" strike="noStrike" sz="1400" spc="0" u="none" cap="none">
                <a:solidFill>
                  <a:srgbClr val="1E293B">
                    <a:alpha val="100000"/>
                  </a:srgbClr>
                </a:solidFill>
                <a:latin typeface="Calibri"/>
              </a:rPr>
              <a:t><![CDATA[Normal mineralisation requires: adequate calcium, phosphate, alkaline phosphatase, and vitamin D (1,25-dihydroxycholecalciferol)]]></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 rickets: failure of provisional calcification at the zone of hypertrophy in the physis — widened, irregular, frayed physis on radiograph]]></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Rickets — Orthopaedic Sequela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hysis widens and softens — weight-bearing causes deformity through the structurally weak physis; classic bowing deformity result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steoid accumulates unmineralised — bone is soft and deformable; cortices thin; pseudofractures (Looser zones) develop in adult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econdary hyperparathyroidism: low calcium stimulates PTH → phosphate wasting → worsens mineralisation deficit; subperiosteal resorption on radial aspect of middle phalanges (classic sig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Rickets — Orthopaedic Sequela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lkaline phosphatase: markedly elevated in active rickets — useful screening and monitoring marker]]></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adiographic Signs of Active Rickets]]></a:t>
            </a:r>
            <a:br/>
            <a:br/>
            <a:br/>
            <a:br/>
            <a:br/>
            <a:r>
              <a:rPr lang="en-US" strike="noStrike" sz="1400" spc="0" u="none" cap="none">
                <a:solidFill>
                  <a:srgbClr val="1E293B">
                    <a:alpha val="100000"/>
                  </a:srgbClr>
                </a:solidFill>
                <a:latin typeface="Calibri"/>
              </a:rPr>
              <a:t><![CDATA[Sign]]></a:t>
            </a:r>
            <a:br/>
            <a:r>
              <a:rPr lang="en-US" strike="noStrike" sz="1400" spc="0" u="none" cap="none">
                <a:solidFill>
                  <a:srgbClr val="1E293B">
                    <a:alpha val="100000"/>
                  </a:srgbClr>
                </a:solidFill>
                <a:latin typeface="Calibri"/>
              </a:rPr>
              <a:t><![CDATA[Description]]></a:t>
            </a:r>
            <a:br/>
            <a:r>
              <a:rPr lang="en-US" strike="noStrike" sz="1400" spc="0" u="none" cap="none">
                <a:solidFill>
                  <a:srgbClr val="1E293B">
                    <a:alpha val="100000"/>
                  </a:srgbClr>
                </a:solidFill>
                <a:latin typeface="Calibri"/>
              </a:rPr>
              <a:t><![CDATA[Loc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hyseal widening]]></a:t>
            </a:r>
            <a:br/>
            <a:r>
              <a:rPr lang="en-US" strike="noStrike" sz="1400" spc="0" u="none" cap="none">
                <a:solidFill>
                  <a:srgbClr val="1E293B">
                    <a:alpha val="100000"/>
                  </a:srgbClr>
                </a:solidFill>
                <a:latin typeface="Calibri"/>
              </a:rPr>
              <a:t><![CDATA[Increased physis width; irregular, frayed metaphyseal margin]]></a:t>
            </a:r>
            <a:br/>
            <a:r>
              <a:rPr lang="en-US" strike="noStrike" sz="1400" spc="0" u="none" cap="none">
                <a:solidFill>
                  <a:srgbClr val="1E293B">
                    <a:alpha val="100000"/>
                  </a:srgbClr>
                </a:solidFill>
                <a:latin typeface="Calibri"/>
              </a:rPr>
              <a:t><![CDATA[Most prominent at wrist (distal radius/ulna), kne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upping]]></a:t>
            </a:r>
            <a:br/>
            <a:r>
              <a:rPr lang="en-US" strike="noStrike" sz="1400" spc="0" u="none" cap="none">
                <a:solidFill>
                  <a:srgbClr val="1E293B">
                    <a:alpha val="100000"/>
                  </a:srgbClr>
                </a:solidFill>
                <a:latin typeface="Calibri"/>
              </a:rPr>
              <a:t><![CDATA[Concave, cup-shaped metaphysis]]></a:t>
            </a:r>
            <a:br/>
            <a:r>
              <a:rPr lang="en-US" strike="noStrike" sz="1400" spc="0" u="none" cap="none">
                <a:solidFill>
                  <a:srgbClr val="1E293B">
                    <a:alpha val="100000"/>
                  </a:srgbClr>
                </a:solidFill>
                <a:latin typeface="Calibri"/>
              </a:rPr>
              <a:t><![CDATA[Distal radius, proximal tibia]]></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Fraying]]></a:t>
            </a:r>
            <a:br/>
            <a:r>
              <a:rPr lang="en-US" strike="noStrike" sz="1400" spc="0" u="none" cap="none">
                <a:solidFill>
                  <a:srgbClr val="1E293B">
                    <a:alpha val="100000"/>
                  </a:srgbClr>
                </a:solidFill>
                <a:latin typeface="Calibri"/>
              </a:rPr>
              <a:t><![CDATA[Irregular, brush-like metaphyseal border]]></a:t>
            </a:r>
            <a:br/>
            <a:r>
              <a:rPr lang="en-US" strike="noStrike" sz="1400" spc="0" u="none" cap="none">
                <a:solidFill>
                  <a:srgbClr val="1E293B">
                    <a:alpha val="100000"/>
                  </a:srgbClr>
                </a:solidFill>
                <a:latin typeface="Calibri"/>
              </a:rPr>
              <a:t><![CDATA[All active growth plat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Rickets — Orthopaedic Sequela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Looser zones (pseudofractures)]]></a:t>
            </a:r>
            <a:br/>
            <a:r>
              <a:rPr lang="en-US" strike="noStrike" sz="1400" spc="0" u="none" cap="none">
                <a:solidFill>
                  <a:srgbClr val="1E293B">
                    <a:alpha val="100000"/>
                  </a:srgbClr>
                </a:solidFill>
                <a:latin typeface="Calibri"/>
              </a:rPr>
              <a:t><![CDATA[Lucent bands perpendicular to cortex; unmineralised osteoid seams]]></a:t>
            </a:r>
            <a:br/>
            <a:r>
              <a:rPr lang="en-US" strike="noStrike" sz="1400" spc="0" u="none" cap="none">
                <a:solidFill>
                  <a:srgbClr val="1E293B">
                    <a:alpha val="100000"/>
                  </a:srgbClr>
                </a:solidFill>
                <a:latin typeface="Calibri"/>
              </a:rPr>
              <a:t><![CDATA[Femoral neck, pubic rami, ribs, scapula (adults — osteomalacia)]]></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owing deformity]]></a:t>
            </a:r>
            <a:br/>
            <a:r>
              <a:rPr lang="en-US" strike="noStrike" sz="1400" spc="0" u="none" cap="none">
                <a:solidFill>
                  <a:srgbClr val="1E293B">
                    <a:alpha val="100000"/>
                  </a:srgbClr>
                </a:solidFill>
                <a:latin typeface="Calibri"/>
              </a:rPr>
              <a:t><![CDATA[Genu varum (most common) or genu valgum]]></a:t>
            </a:r>
            <a:br/>
            <a:r>
              <a:rPr lang="en-US" strike="noStrike" sz="1400" spc="0" u="none" cap="none">
                <a:solidFill>
                  <a:srgbClr val="1E293B">
                    <a:alpha val="100000"/>
                  </a:srgbClr>
                </a:solidFill>
                <a:latin typeface="Calibri"/>
              </a:rPr>
              <a:t><![CDATA[Tibia, femur]]></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achitic rosary]]></a:t>
            </a:r>
            <a:br/>
            <a:r>
              <a:rPr lang="en-US" strike="noStrike" sz="1400" spc="0" u="none" cap="none">
                <a:solidFill>
                  <a:srgbClr val="1E293B">
                    <a:alpha val="100000"/>
                  </a:srgbClr>
                </a:solidFill>
                <a:latin typeface="Calibri"/>
              </a:rPr>
              <a:t><![CDATA[Costochondral junction swelling — beading of ribs]]></a:t>
            </a:r>
            <a:br/>
            <a:r>
              <a:rPr lang="en-US" strike="noStrike" sz="1400" spc="0" u="none" cap="none">
                <a:solidFill>
                  <a:srgbClr val="1E293B">
                    <a:alpha val="100000"/>
                  </a:srgbClr>
                </a:solidFill>
                <a:latin typeface="Calibri"/>
              </a:rPr>
              <a:t><![CDATA[Chest X-ra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22">
  <a:themeElements>
    <a:clrScheme name="Theme2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2">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2026-07-29T07:40:04Z</dcterms:created>
  <dcterms:modified xsi:type="dcterms:W3CDTF">2026-07-29T07:40:04Z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