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091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adiographic Signs of Ricket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cupping]]></a:t>
            </a:r>
            <a:br/>
            <a:r>
              <a:rPr lang="en-US" strike="noStrike" sz="1400" spc="0" u="none" cap="none">
                <a:solidFill>
                  <a:srgbClr val="1E293B">
                    <a:alpha val="100000"/>
                  </a:srgbClr>
                </a:solidFill>
                <a:latin typeface="Calibri"/>
              </a:rPr>
              <a:t><![CDATA[Concave deformity of meta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fraying]]></a:t>
            </a:r>
            <a:br/>
            <a:r>
              <a:rPr lang="en-US" strike="noStrike" sz="1400" spc="0" u="none" cap="none">
                <a:solidFill>
                  <a:srgbClr val="1E293B">
                    <a:alpha val="100000"/>
                  </a:srgbClr>
                </a:solidFill>
                <a:latin typeface="Calibri"/>
              </a:rPr>
              <a:t><![CDATA[Irregular metaphyseal margi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widening]]></a:t>
            </a:r>
            <a:br/>
            <a:r>
              <a:rPr lang="en-US" strike="noStrike" sz="1400" spc="0" u="none" cap="none">
                <a:solidFill>
                  <a:srgbClr val="1E293B">
                    <a:alpha val="100000"/>
                  </a:srgbClr>
                </a:solidFill>
                <a:latin typeface="Calibri"/>
              </a:rPr>
              <a:t><![CDATA[Expansion of meta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plate widening]]></a:t>
            </a:r>
            <a:br/>
            <a:r>
              <a:rPr lang="en-US" strike="noStrike" sz="1400" spc="0" u="none" cap="none">
                <a:solidFill>
                  <a:srgbClr val="1E293B">
                    <a:alpha val="100000"/>
                  </a:srgbClr>
                </a:solidFill>
                <a:latin typeface="Calibri"/>
              </a:rPr>
              <a:t><![CDATA[Thickened 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ralized osteopenia]]></a:t>
            </a:r>
            <a:br/>
            <a:r>
              <a:rPr lang="en-US" strike="noStrike" sz="1400" spc="0" u="none" cap="none">
                <a:solidFill>
                  <a:srgbClr val="1E293B">
                    <a:alpha val="100000"/>
                  </a:srgbClr>
                </a:solidFill>
                <a:latin typeface="Calibri"/>
              </a:rPr>
              <a:t><![CDATA[Reduced bone den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Cupping]]></a:t>
            </a:r>
            <a:br/>
            <a:br/>
            <a:br/>
            <a:br/>
            <a:br/>
            <a:r>
              <a:rPr lang="en-US" strike="noStrike" sz="1400" spc="0" u="none" cap="none">
                <a:solidFill>
                  <a:srgbClr val="1E293B">
                    <a:alpha val="100000"/>
                  </a:srgbClr>
                </a:solidFill>
                <a:latin typeface="Calibri"/>
              </a:rPr>
              <a:t><![CDATA[Metaphyseal cupping refers to a concave deformity of the metaphysis adjacent to the growth plate. This occurs because the poorly mineralized cartilage cannot withstand mechanical str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etaphysis becomes curved and appears cup shaped on radiographs. This is one of the classic radiological features of ricke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Fraying]]></a:t>
            </a:r>
            <a:br/>
            <a:br/>
            <a:br/>
            <a:br/>
            <a:br/>
            <a:r>
              <a:rPr lang="en-US" strike="noStrike" sz="1400" spc="0" u="none" cap="none">
                <a:solidFill>
                  <a:srgbClr val="1E293B">
                    <a:alpha val="100000"/>
                  </a:srgbClr>
                </a:solidFill>
                <a:latin typeface="Calibri"/>
              </a:rPr>
              <a:t><![CDATA[Fraying describes the irregular and indistinct margins of the metaphysis seen on radiographs. Instead of the normal sharp metaphyseal border, the bone appears fuzzy and irregul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occurs because mineralization at the growth plate is defective, resulting in disorganized cartilage and osteoid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Plate Widening]]></a:t>
            </a:r>
            <a:br/>
            <a:br/>
            <a:br/>
            <a:br/>
            <a:br/>
            <a:r>
              <a:rPr lang="en-US" strike="noStrike" sz="1400" spc="0" u="none" cap="none">
                <a:solidFill>
                  <a:srgbClr val="1E293B">
                    <a:alpha val="100000"/>
                  </a:srgbClr>
                </a:solidFill>
                <a:latin typeface="Calibri"/>
              </a:rPr>
              <a:t><![CDATA[One of the earliest radiographic features of rickets is widening of the growth plate. Normally the physis appears as a thin radiolucent line separating the epiphysis from the meta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rickets the physis becomes widened because cartilage accumulates without proper mineralization. This results in a thicker and more irregular growth plate on ima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itional Skeletal Changes]]></a:t>
            </a:r>
            <a:br/>
            <a:br/>
            <a:br/>
            <a:br/>
            <a:br/>
            <a:r>
              <a:rPr lang="en-US" strike="noStrike" sz="1400" spc="0" u="none" cap="none">
                <a:solidFill>
                  <a:srgbClr val="1E293B">
                    <a:alpha val="100000"/>
                  </a:srgbClr>
                </a:solidFill>
                <a:latin typeface="Calibri"/>
              </a:rPr>
              <a:t><![CDATA[In advanced cases of rickets, several other skeletal abnormalities may develop due to bone weak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wing of long bon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chitic rosary at costochondral jun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closure of fontanel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dening of wrist joi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s in severe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skeletal deformities occur because poorly mineralized bone cannot withstand normal mechanical for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le of Imaging in Diagnosis]]></a:t>
            </a:r>
            <a:br/>
            <a:br/>
            <a:br/>
            <a:br/>
            <a:br/>
            <a:r>
              <a:rPr lang="en-US" strike="noStrike" sz="1400" spc="0" u="none" cap="none">
                <a:solidFill>
                  <a:srgbClr val="1E293B">
                    <a:alpha val="100000"/>
                  </a:srgbClr>
                </a:solidFill>
                <a:latin typeface="Calibri"/>
              </a:rPr>
              <a:t><![CDATA[Radiographs remain the primary imaging modality for diagnosing rickets. Wrist radiographs are often sufficient to demonstrate the typical metaphyseal abnormal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llow up radiographs are also useful in monitoring response to treatment. With appropriate therapy, metaphyseal abnormalities gradually resolve and normal mineralization resum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Rickets affects the growing skeleton in childr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cause is vitamin D deficie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cal radiographic signs include metaphyseal cupping and fray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plate widening is an early radiographic fea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radiographs are commonly used for dia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olick MF Vitamin D Deficiency New England Journal of Medicine]]></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Orthobullets Rickets]]></a:t>
            </a:r>
            <a:br/>
            <a:r>
              <a:rPr lang="en-US" strike="noStrike" sz="1200" spc="0" u="none" cap="none">
                <a:solidFill>
                  <a:srgbClr val="1E293B">
                    <a:alpha val="100000"/>
                  </a:srgbClr>
                </a:solidFill>
                <a:latin typeface="Calibri"/>
              </a:rPr>
              <a:t><![CDATA[WHO Nutritional Rickets Guideli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adiographic Signs of Ricket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Widened physes with cupping and fraying at metaphysis; generalized osteopenia. Rachitic rosary at costochondral junction; Harrison’s sulcus due to diaphragmatic pull. Looser’s zones (pseudofractures) in osteomalacia; bowing deformities. Correct metabolic defect first; orthopedic correction after medical 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Rickets is a metabolic bone disorder occurring in children due to defective mineralization of the growing bone and cartilage at the epiphyseal growth plate. It is most commonly caused by vitamin D deficiency, although abnormalities in calcium metabolism, phosphate metabolism, or genetic disorders may also lead to ricke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rickets affects the growing skeleton, its radiographic features are most prominent at the physes of rapidly growing bones such as the distal radius, distal ulna, distal femur, and proximal tibia. Radiographs play a crucial role in diagnosing rickets and assessing disease sever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lassical radiological signs of rickets reflect abnormalities in endochondral ossification. These include widening of the growth plate, metaphyseal changes such as cupping and fraying, and generalized osteopenia. Recognition of these characteristic features is essential for early diagnosis and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of Rickets]]></a:t>
            </a:r>
            <a:br/>
            <a:br/>
            <a:br/>
            <a:br/>
            <a:br/>
            <a:r>
              <a:rPr lang="en-US" strike="noStrike" sz="1400" spc="0" u="none" cap="none">
                <a:solidFill>
                  <a:srgbClr val="1E293B">
                    <a:alpha val="100000"/>
                  </a:srgbClr>
                </a:solidFill>
                <a:latin typeface="Calibri"/>
              </a:rPr>
              <a:t><![CDATA[Normal bone growth occurs through endochondral ossification at the growth plate. In rickets, deficiency of vitamin D or disturbances in mineral metabolism lead to impaired mineralization of osteoid and cartil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results in accumulation of unmineralized osteoid at the growth plate and metaphysis. The growth plate becomes widened and irregular because calcification of cartilage fails to occur proper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ective mineralization of osteoi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ilure of normal endochondral oss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cumulation of unmineralized cartil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uctural weakness of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biological changes are responsible for the typical radiographic findings seen in ricke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Causes of Rickets]]></a:t>
            </a:r>
            <a:br/>
            <a:br/>
            <a:br/>
            <a:br/>
            <a:br/>
            <a:r>
              <a:rPr lang="en-US" strike="noStrike" sz="1400" spc="0" u="none" cap="none">
                <a:solidFill>
                  <a:srgbClr val="1E293B">
                    <a:alpha val="100000"/>
                  </a:srgbClr>
                </a:solidFill>
                <a:latin typeface="Calibri"/>
              </a:rPr>
              <a:t><![CDATA[Although nutritional vitamin D deficiency remains the most common cause worldwide, several other conditions may result in ricke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tamin D deficiency]]></a:t>
            </a:r>
            <a:br/>
            <a:r>
              <a:rPr lang="en-US" strike="noStrike" sz="1400" spc="0" u="none" cap="none">
                <a:solidFill>
                  <a:srgbClr val="1E293B">
                    <a:alpha val="100000"/>
                  </a:srgbClr>
                </a:solidFill>
                <a:latin typeface="Calibri"/>
              </a:rPr>
              <a:t><![CDATA[Reduced calcium ab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kidney disease]]></a:t>
            </a:r>
            <a:br/>
            <a:r>
              <a:rPr lang="en-US" strike="noStrike" sz="1400" spc="0" u="none" cap="none">
                <a:solidFill>
                  <a:srgbClr val="1E293B">
                    <a:alpha val="100000"/>
                  </a:srgbClr>
                </a:solidFill>
                <a:latin typeface="Calibri"/>
              </a:rPr>
              <a:t><![CDATA[Impaired vitamin D metabol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ophosphatemic rickets]]></a:t>
            </a:r>
            <a:br/>
            <a:r>
              <a:rPr lang="en-US" strike="noStrike" sz="1400" spc="0" u="none" cap="none">
                <a:solidFill>
                  <a:srgbClr val="1E293B">
                    <a:alpha val="100000"/>
                  </a:srgbClr>
                </a:solidFill>
                <a:latin typeface="Calibri"/>
              </a:rPr>
              <a:t><![CDATA[Renal phosphate was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bsorption syndromes]]></a:t>
            </a:r>
            <a:br/>
            <a:r>
              <a:rPr lang="en-US" strike="noStrike" sz="1400" spc="0" u="none" cap="none">
                <a:solidFill>
                  <a:srgbClr val="1E293B">
                    <a:alpha val="100000"/>
                  </a:srgbClr>
                </a:solidFill>
                <a:latin typeface="Calibri"/>
              </a:rPr>
              <a:t><![CDATA[Reduced nutrient ab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ical Radiographic Sites]]></a:t>
            </a:r>
            <a:br/>
            <a:br/>
            <a:br/>
            <a:br/>
            <a:br/>
            <a:r>
              <a:rPr lang="en-US" strike="noStrike" sz="1400" spc="0" u="none" cap="none">
                <a:solidFill>
                  <a:srgbClr val="1E293B">
                    <a:alpha val="100000"/>
                  </a:srgbClr>
                </a:solidFill>
                <a:latin typeface="Calibri"/>
              </a:rPr>
              <a:t><![CDATA[Radiological evaluation of rickets usually focuses on bones with active growth plates. These areas show the most prominent abnormal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a:t>
            </a:r>
            <a:br/>
            <a:r>
              <a:rPr lang="en-US" strike="noStrike" sz="1400" spc="0" u="none" cap="none">
                <a:solidFill>
                  <a:srgbClr val="1E293B">
                    <a:alpha val="100000"/>
                  </a:srgbClr>
                </a:solidFill>
                <a:latin typeface="Calibri"/>
              </a:rPr>
              <a:t><![CDATA[Region]]></a:t>
            </a:r>
            <a:br/>
            <a:r>
              <a:rPr lang="en-US" strike="noStrike" sz="1400" spc="0" u="none" cap="none">
                <a:solidFill>
                  <a:srgbClr val="1E293B">
                    <a:alpha val="100000"/>
                  </a:srgbClr>
                </a:solidFill>
                <a:latin typeface="Calibri"/>
              </a:rPr>
              <a:t><![CDATA[Reason for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radius]]></a:t>
            </a:r>
            <a:br/>
            <a:r>
              <a:rPr lang="en-US" strike="noStrike" sz="1400" spc="0" u="none" cap="none">
                <a:solidFill>
                  <a:srgbClr val="1E293B">
                    <a:alpha val="100000"/>
                  </a:srgbClr>
                </a:solidFill>
                <a:latin typeface="Calibri"/>
              </a:rPr>
              <a:t><![CDATA[Wrist]]></a:t>
            </a:r>
            <a:br/>
            <a:r>
              <a:rPr lang="en-US" strike="noStrike" sz="1400" spc="0" u="none" cap="none">
                <a:solidFill>
                  <a:srgbClr val="1E293B">
                    <a:alpha val="100000"/>
                  </a:srgbClr>
                </a:solidFill>
                <a:latin typeface="Calibri"/>
              </a:rPr>
              <a:t><![CDATA[Rapid growth plate acti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ulna]]></a:t>
            </a:r>
            <a:br/>
            <a:r>
              <a:rPr lang="en-US" strike="noStrike" sz="1400" spc="0" u="none" cap="none">
                <a:solidFill>
                  <a:srgbClr val="1E293B">
                    <a:alpha val="100000"/>
                  </a:srgbClr>
                </a:solidFill>
                <a:latin typeface="Calibri"/>
              </a:rPr>
              <a:t><![CDATA[Wrist]]></a:t>
            </a:r>
            <a:br/>
            <a:r>
              <a:rPr lang="en-US" strike="noStrike" sz="1400" spc="0" u="none" cap="none">
                <a:solidFill>
                  <a:srgbClr val="1E293B">
                    <a:alpha val="100000"/>
                  </a:srgbClr>
                </a:solidFill>
                <a:latin typeface="Calibri"/>
              </a:rPr>
              <a:t><![CDATA[Common site of metaphyseal chan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ur]]></a:t>
            </a:r>
            <a:br/>
            <a:r>
              <a:rPr lang="en-US" strike="noStrike" sz="1400" spc="0" u="none" cap="none">
                <a:solidFill>
                  <a:srgbClr val="1E293B">
                    <a:alpha val="100000"/>
                  </a:srgbClr>
                </a:solidFill>
                <a:latin typeface="Calibri"/>
              </a:rPr>
              <a:t><![CDATA[Knee]]></a:t>
            </a:r>
            <a:br/>
            <a:r>
              <a:rPr lang="en-US" strike="noStrike" sz="1400" spc="0" u="none" cap="none">
                <a:solidFill>
                  <a:srgbClr val="1E293B">
                    <a:alpha val="100000"/>
                  </a:srgbClr>
                </a:solidFill>
                <a:latin typeface="Calibri"/>
              </a:rPr>
              <a:t><![CDATA[High mechanical str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ibia]]></a:t>
            </a:r>
            <a:br/>
            <a:r>
              <a:rPr lang="en-US" strike="noStrike" sz="1400" spc="0" u="none" cap="none">
                <a:solidFill>
                  <a:srgbClr val="1E293B">
                    <a:alpha val="100000"/>
                  </a:srgbClr>
                </a:solidFill>
                <a:latin typeface="Calibri"/>
              </a:rPr>
              <a:t><![CDATA[Knee]]></a:t>
            </a:r>
            <a:br/>
            <a:r>
              <a:rPr lang="en-US" strike="noStrike" sz="1400" spc="0" u="none" cap="none">
                <a:solidFill>
                  <a:srgbClr val="1E293B">
                    <a:alpha val="100000"/>
                  </a:srgbClr>
                </a:solidFill>
                <a:latin typeface="Calibri"/>
              </a:rPr>
              <a:t><![CDATA[Active bone grow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radiographs are often used as the first imaging study when rickets is susp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jor Radiographic Signs of Rickets]]></a:t>
            </a:r>
            <a:br/>
            <a:br/>
            <a:br/>
            <a:br/>
            <a:br/>
            <a:r>
              <a:rPr lang="en-US" strike="noStrike" sz="1400" spc="0" u="none" cap="none">
                <a:solidFill>
                  <a:srgbClr val="1E293B">
                    <a:alpha val="100000"/>
                  </a:srgbClr>
                </a:solidFill>
                <a:latin typeface="Calibri"/>
              </a:rPr>
              <a:t><![CDATA[Several characteristic radiographic signs are observed in patients with rickets. These changes reflect abnormalities at the growth plate and meta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Sign]]></a:t>
            </a:r>
            <a:br/>
            <a:r>
              <a:rPr lang="en-US" strike="noStrike" sz="1400" spc="0" u="none" cap="none">
                <a:solidFill>
                  <a:srgbClr val="1E293B">
                    <a:alpha val="100000"/>
                  </a:srgbClr>
                </a:solidFill>
                <a:latin typeface="Calibri"/>
              </a:rPr>
              <a:t><![CDATA[D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2026-07-28T07:44:00Z</dcterms:created>
  <dcterms:modified xsi:type="dcterms:W3CDTF">2026-07-28T07:44:00Z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