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presProps" Target="presProps.xml"/>
  <Relationship Id="rId19" Type="http://schemas.openxmlformats.org/officeDocument/2006/relationships/viewProps" Target="viewProps.xml"/>
  <Relationship Id="rId20"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91463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roximal Ulna/Olecranon — Tension Band Wiring (TBW)]]></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s usually demonstrate a transverse fracture line across the olecranon with displacement caused by the pull of the triceps mus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 of Tension Band Wiring]]></a:t>
            </a:r>
            <a:br/>
            <a:br/>
            <a:br/>
            <a:r>
              <a:rPr lang="en-US" strike="noStrike" sz="1400" spc="0" u="none" cap="none">
                <a:solidFill>
                  <a:srgbClr val="1E293B">
                    <a:alpha val="100000"/>
                  </a:srgbClr>
                </a:solidFill>
                <a:latin typeface="Calibri"/>
              </a:rPr>
              <a:t><![CDATA[The tension band technique converts tensile forces generated by the triceps muscle into compressive forces across the fracture during elbow flexion. This principle allows stable fixation even with relatively simple hardwa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parallel Kirschner wires inserted across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gure-of-eight stainless steel wire loo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 generated during elbow mo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 fixation allowing early 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 (TBW)]]></a:t>
            </a:r>
            <a:br/>
            <a:br/>
            <a:br/>
            <a:r>
              <a:rPr lang="en-US" strike="noStrike" sz="1400" spc="0" u="none" cap="none">
                <a:solidFill>
                  <a:srgbClr val="1E293B">
                    <a:alpha val="100000"/>
                  </a:srgbClr>
                </a:solidFill>
                <a:latin typeface="Calibri"/>
              </a:rPr>
              <a:t><![CDATA[Posterior approach to the elb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ic reduction of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sertion of two parallel K-wi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cement of figure-of-eight tension band wi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ghtening of wire to achieve compre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firmation of stability under fluorosco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mobilization is encouraged once stable fixation is achiev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ternative Fixation Methods]]></a:t>
            </a:r>
            <a:br/>
            <a:br/>
            <a:br/>
            <a:br/>
            <a:br/>
            <a:br/>
            <a:b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fixation]]></a:t>
            </a:r>
            <a:br/>
            <a:r>
              <a:rPr lang="en-US" strike="noStrike" sz="1400" spc="0" u="none" cap="none">
                <a:solidFill>
                  <a:srgbClr val="1E293B">
                    <a:alpha val="100000"/>
                  </a:srgbClr>
                </a:solidFill>
                <a:latin typeface="Calibri"/>
              </a:rPr>
              <a:t><![CDATA[Comminut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screw]]></a:t>
            </a:r>
            <a:br/>
            <a:r>
              <a:rPr lang="en-US" strike="noStrike" sz="1400" spc="0" u="none" cap="none">
                <a:solidFill>
                  <a:srgbClr val="1E293B">
                    <a:alpha val="100000"/>
                  </a:srgbClr>
                </a:solidFill>
                <a:latin typeface="Calibri"/>
              </a:rPr>
              <a:t><![CDATA[Simpl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gment excision]]></a:t>
            </a:r>
            <a:br/>
            <a:r>
              <a:rPr lang="en-US" strike="noStrike" sz="1400" spc="0" u="none" cap="none">
                <a:solidFill>
                  <a:srgbClr val="1E293B">
                    <a:alpha val="100000"/>
                  </a:srgbClr>
                </a:solidFill>
                <a:latin typeface="Calibri"/>
              </a:rPr>
              <a:t><![CDATA[Small fragments in elder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Hardware irri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bow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dware prominence is a common complaint following tension band wiring and may require later remov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Olecranon fractures disrupt the extensor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 band converts tensile forces into compre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BW best for simple transvers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fixation preferred for comminu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Olecranon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roximal Ulna/Olecranon — Tension Band Wiring (TBW)]]></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ion: simple, non-comminuted transverse olecranon fractures (AO 21-B1) with intact dorsal cortex. Principle: converts triceps tensile force into compression at the articular fracture line during elbow flexion. Technique: two parallel K-wires + figure-of-8 wire anterior to axis. Avoid in comminution, osteoporosis, or Monteggia — plate preferred. Complications: hardware prominence, wire migration, loss of reduction,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Olecranon fractures are common injuries involving the proximal ulna at the elbow joint. They account for approximately 10% of upper extremity fractures and often occur following a fall onto the elbow or due to a sudden contraction of the triceps muscle. Because the olecranon forms part of the articular surface of the elbow, fractures frequently disrupt the extensor mechanism and compromise joint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e of the most widely used surgical techniques for displaced olecranon fractures is tension band wiring (TBW). This method converts tensile forces generated by the triceps muscle into compressive forces at the fracture site during elbow motion. Proper application of the tension band principle allows stable fixation and early mobilization, which is essential for preventing elbow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though tension band wiring is considered the standard technique for simple transverse olecranon fractures, other fixation methods such as plate fixation are often used for comminuted or unstable fracture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a:t>
            </a:r>
            <a:br/>
            <a:br/>
            <a:br/>
            <a:r>
              <a:rPr lang="en-US" strike="noStrike" sz="1400" spc="0" u="none" cap="none">
                <a:solidFill>
                  <a:srgbClr val="1E293B">
                    <a:alpha val="100000"/>
                  </a:srgbClr>
                </a:solidFill>
                <a:latin typeface="Calibri"/>
              </a:rPr>
              <a:t><![CDATA[The olecranon is the proximal bony prominence of the ulna and forms the posterior portion of the elbow joint. It articulates with the trochlea of the humerus and serves as the insertion point for the triceps tend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ms the posterior aspect of the elbow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s insertion for the triceps mus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ts as a lever arm for elbow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ains a large articular cartilage surf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roximity of the olecranon to the elbow joint means that most fractures are intra-articular. Preservation of articular congruity is therefore essential to maintain normal elbow 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Olecranon fractures occur through two principal mechanisms: direct trauma and indirect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blow to the posterior elb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 onto a flexed elb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rect force from sudden contraction of tricep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nergy trauma such as road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rect injuries typically produce transverse fractures, while direct trauma often results in comminu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r>
              <a:rPr lang="en-US" strike="noStrike" sz="1400" spc="0" u="none" cap="none">
                <a:solidFill>
                  <a:srgbClr val="1E293B">
                    <a:alpha val="100000"/>
                  </a:srgbClr>
                </a:solidFill>
                <a:latin typeface="Calibri"/>
              </a:rPr>
              <a:t><![CDATA[Several classification systems exist for olecranon fractures. The Mayo classification is the most commonly used and is based on displacement and stability of the elbow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Undisplaced fractures]]></a:t>
            </a:r>
            <a:br/>
            <a:r>
              <a:rPr lang="en-US" strike="noStrike" sz="1400" spc="0" u="none" cap="none">
                <a:solidFill>
                  <a:srgbClr val="1E293B">
                    <a:alpha val="100000"/>
                  </a:srgbClr>
                </a:solidFill>
                <a:latin typeface="Calibri"/>
              </a:rPr>
              <a:t><![CDATA[Conservative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Displaced but stable fractures]]></a:t>
            </a:r>
            <a:br/>
            <a:r>
              <a:rPr lang="en-US" strike="noStrike" sz="1400" spc="0" u="none" cap="none">
                <a:solidFill>
                  <a:srgbClr val="1E293B">
                    <a:alpha val="100000"/>
                  </a:srgbClr>
                </a:solidFill>
                <a:latin typeface="Calibri"/>
              </a:rPr>
              <a:t><![CDATA[Usually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Unstable fractures with elbow instability]]></a:t>
            </a:r>
            <a:br/>
            <a:r>
              <a:rPr lang="en-US" strike="noStrike" sz="1400" spc="0" u="none" cap="none">
                <a:solidFill>
                  <a:srgbClr val="1E293B">
                    <a:alpha val="100000"/>
                  </a:srgbClr>
                </a:solidFill>
                <a:latin typeface="Calibri"/>
              </a:rPr>
              <a:t><![CDATA[Surgical fixation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Pain over posterior elb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bruis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active elbow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over olecran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sible deformity in 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s often present with inability to actively extend the elbow against gravity because the triceps mechanism is disrup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and lateral radiographs of elb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in comminut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D CT for surgical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1">
  <a:themeElements>
    <a:clrScheme name="Theme9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2026-04-11T09:06:03Z</dcterms:created>
  <dcterms:modified xsi:type="dcterms:W3CDTF">2026-04-11T09:06:03Z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