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presProps" Target="presProps.xml"/>
  <Relationship Id="rId16" Type="http://schemas.openxmlformats.org/officeDocument/2006/relationships/viewProps" Target="viewProps.xml"/>
  <Relationship Id="rId17"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8714155"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Proximal Humerus Fractures]]></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roximal Humerus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s]]></a:t>
            </a:r>
            <a:br/>
            <a:br/>
            <a:br/>
            <a:r>
              <a:rPr lang="en-US" strike="noStrike" sz="1400" spc="0" u="none" cap="none">
                <a:solidFill>
                  <a:srgbClr val="1E293B">
                    <a:alpha val="100000"/>
                  </a:srgbClr>
                </a:solidFill>
                <a:latin typeface="Calibri"/>
              </a:rPr>
              <a:t><![CDATA[Most fractures treated conservativel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eer classification commonly use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xillary nerve injury should be assesse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our-part fractures have high AVN risk]]></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Rockwood and Green’s Fractures in Adults]]></a:t>
            </a:r>
            <a:br/>
            <a:r>
              <a:rPr lang="en-US" strike="noStrike" sz="1200" spc="0" u="none" cap="none">
                <a:solidFill>
                  <a:srgbClr val="1E293B">
                    <a:alpha val="100000"/>
                  </a:srgbClr>
                </a:solidFill>
                <a:latin typeface="Calibri"/>
              </a:rPr>
              <a:t><![CDATA[Campbell’s Operative Orthopaedics]]></a:t>
            </a:r>
            <a:br/>
            <a:r>
              <a:rPr lang="en-US" strike="noStrike" sz="1200" spc="0" u="none" cap="none">
                <a:solidFill>
                  <a:srgbClr val="1E293B">
                    <a:alpha val="100000"/>
                  </a:srgbClr>
                </a:solidFill>
                <a:latin typeface="Calibri"/>
              </a:rPr>
              <a:t><![CDATA[Orthobullets – Proximal Humerus Fractures]]></a:t>
            </a:r>
            <a:br/>
            <a:r>
              <a:rPr lang="en-US" strike="noStrike" sz="1200" spc="0" u="none" cap="none">
                <a:solidFill>
                  <a:srgbClr val="1E293B">
                    <a:alpha val="100000"/>
                  </a:srgbClr>
                </a:solidFill>
                <a:latin typeface="Calibri"/>
              </a:rPr>
              <a:t><![CDATA[AAOS Guidelin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Proximal Humerus Fractures]]></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Neer classification (parts displaced >1 cm or >45°): guides management. Non‑operative for minimally displaced; ORIF (locking plate) for displaced 2–3 part; hemiarthroplasty/RSA for unreconstructable 3–4 part or head‑split in elderly. Assess vascularity: medial hinge, calcar length; tuberosity integrity crucial for outcomes. Complications: AVN, stiffness, tuberosity nonunion/malposition, screw perforation.]]>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roximal Humerus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a:t>
            </a:r>
            <a:br/>
            <a:br/>
            <a:br/>
            <a:r>
              <a:rPr lang="en-US" strike="noStrike" sz="1400" spc="0" u="none" cap="none">
                <a:solidFill>
                  <a:srgbClr val="1E293B">
                    <a:alpha val="100000"/>
                  </a:srgbClr>
                </a:solidFill>
                <a:latin typeface="Calibri"/>
              </a:rPr>
              <a:t><![CDATA[Proximal humerus fractures are common injuries involving the upper end of the humerus near the shoulder joint. They account for approximately 5–6% of all fractures and represent the third most common fracture in the elderly after hip and distal radius fractures. These injuries typically occur following low-energy falls in osteoporotic individuals, but can also result from high-energy trauma such as road traffic accidents or sports injuries in younger pati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roximal Humerus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management of proximal humerus fractures depends on fracture pattern, displacement, bone quality, patient age, and functional demands. While many fractures can be treated conservatively, complex displaced fractures may require surgical fixation or arthroplas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atomy]]></a:t>
            </a:r>
            <a:br/>
            <a:br/>
            <a:br/>
            <a:r>
              <a:rPr lang="en-US" strike="noStrike" sz="1400" spc="0" u="none" cap="none">
                <a:solidFill>
                  <a:srgbClr val="1E293B">
                    <a:alpha val="100000"/>
                  </a:srgbClr>
                </a:solidFill>
                <a:latin typeface="Calibri"/>
              </a:rPr>
              <a:t><![CDATA[The proximal humerus forms the shoulder joint by articulating with the glenoid cavity of the scapula. Important anatomical structures includ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umeral hea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eater tuberos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esser tuberos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roximal Humerus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rgical neck]]></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rotator cuff muscles attach to the tuberosities and play a major role in fracture displacement. The blood supply of the humeral head is mainly from the anterior and posterior circumflex humeral arteries, particularly the arcuate arter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pidemiology]]></a:t>
            </a:r>
            <a:br/>
            <a:br/>
            <a:br/>
            <a:r>
              <a:rPr lang="en-US" strike="noStrike" sz="1400" spc="0" u="none" cap="none">
                <a:solidFill>
                  <a:srgbClr val="1E293B">
                    <a:alpha val="100000"/>
                  </a:srgbClr>
                </a:solidFill>
                <a:latin typeface="Calibri"/>
              </a:rPr>
              <a:t><![CDATA[Accounts for 5–6% of all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mon in elderly osteoporotic wome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ird most common fracture in elderly popul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creasing incidence with aging popul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ge Group]]></a:t>
            </a:r>
            <a:br/>
            <a:r>
              <a:rPr lang="en-US" strike="noStrike" sz="1400" spc="0" u="none" cap="none">
                <a:solidFill>
                  <a:srgbClr val="1E293B">
                    <a:alpha val="100000"/>
                  </a:srgbClr>
                </a:solidFill>
                <a:latin typeface="Calibri"/>
              </a:rPr>
              <a:t><![CDATA[Mechanism]]></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roximal Humerus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lderly]]></a:t>
            </a:r>
            <a:br/>
            <a:r>
              <a:rPr lang="en-US" strike="noStrike" sz="1400" spc="0" u="none" cap="none">
                <a:solidFill>
                  <a:srgbClr val="1E293B">
                    <a:alpha val="100000"/>
                  </a:srgbClr>
                </a:solidFill>
                <a:latin typeface="Calibri"/>
              </a:rPr>
              <a:t><![CDATA[Low energy fall on outstretched han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Young adults]]></a:t>
            </a:r>
            <a:br/>
            <a:r>
              <a:rPr lang="en-US" strike="noStrike" sz="1400" spc="0" u="none" cap="none">
                <a:solidFill>
                  <a:srgbClr val="1E293B">
                    <a:alpha val="100000"/>
                  </a:srgbClr>
                </a:solidFill>
                <a:latin typeface="Calibri"/>
              </a:rPr>
              <a:t><![CDATA[High energy trauma or sports injur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chanism of Injury]]></a:t>
            </a:r>
            <a:br/>
            <a:br/>
            <a:br/>
            <a:r>
              <a:rPr lang="en-US" strike="noStrike" sz="1400" spc="0" u="none" cap="none">
                <a:solidFill>
                  <a:srgbClr val="1E293B">
                    <a:alpha val="100000"/>
                  </a:srgbClr>
                </a:solidFill>
                <a:latin typeface="Calibri"/>
              </a:rPr>
              <a:t><![CDATA[Fall on outstretched han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rect blow to shoulder]]></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igh-energy traum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eizure or electric shock (rar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assification]]></a:t>
            </a:r>
            <a:br/>
            <a:br/>
            <a:br/>
            <a:r>
              <a:rPr lang="en-US" strike="noStrike" sz="1400" spc="0" u="none" cap="none">
                <a:solidFill>
                  <a:srgbClr val="1E293B">
                    <a:alpha val="100000"/>
                  </a:srgbClr>
                </a:solidFill>
                <a:latin typeface="Calibri"/>
              </a:rPr>
              <a:t><![CDATA[The most commonly used classification system for proximal humerus fractures is the Neer classification. It is based on the number of displaced fracture segmen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a:t>
            </a:r>
            <a:br/>
            <a:r>
              <a:rPr lang="en-US" strike="noStrike" sz="1400" spc="0" u="none" cap="none">
                <a:solidFill>
                  <a:srgbClr val="1E293B">
                    <a:alpha val="100000"/>
                  </a:srgbClr>
                </a:solidFill>
                <a:latin typeface="Calibri"/>
              </a:rPr>
              <a:t><![CDATA[Descrip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ne-part]]></a:t>
            </a:r>
            <a:br/>
            <a:r>
              <a:rPr lang="en-US" strike="noStrike" sz="1400" spc="0" u="none" cap="none">
                <a:solidFill>
                  <a:srgbClr val="1E293B">
                    <a:alpha val="100000"/>
                  </a:srgbClr>
                </a:solidFill>
                <a:latin typeface="Calibri"/>
              </a:rPr>
              <a:t><![CDATA[No segment displac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roximal Humerus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wo-part]]></a:t>
            </a:r>
            <a:br/>
            <a:r>
              <a:rPr lang="en-US" strike="noStrike" sz="1400" spc="0" u="none" cap="none">
                <a:solidFill>
                  <a:srgbClr val="1E293B">
                    <a:alpha val="100000"/>
                  </a:srgbClr>
                </a:solidFill>
                <a:latin typeface="Calibri"/>
              </a:rPr>
              <a:t><![CDATA[One segment displace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ree-part]]></a:t>
            </a:r>
            <a:br/>
            <a:r>
              <a:rPr lang="en-US" strike="noStrike" sz="1400" spc="0" u="none" cap="none">
                <a:solidFill>
                  <a:srgbClr val="1E293B">
                    <a:alpha val="100000"/>
                  </a:srgbClr>
                </a:solidFill>
                <a:latin typeface="Calibri"/>
              </a:rPr>
              <a:t><![CDATA[Two segments displace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our-part]]></a:t>
            </a:r>
            <a:br/>
            <a:r>
              <a:rPr lang="en-US" strike="noStrike" sz="1400" spc="0" u="none" cap="none">
                <a:solidFill>
                  <a:srgbClr val="1E293B">
                    <a:alpha val="100000"/>
                  </a:srgbClr>
                </a:solidFill>
                <a:latin typeface="Calibri"/>
              </a:rPr>
              <a:t><![CDATA[All segments displace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 fracture segment is considered displaced if it is separated by more than 1 cm or angulated by more than 45 degre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Features]]></a:t>
            </a:r>
            <a:br/>
            <a:br/>
            <a:br/>
            <a:r>
              <a:rPr lang="en-US" strike="noStrike" sz="1400" spc="0" u="none" cap="none">
                <a:solidFill>
                  <a:srgbClr val="1E293B">
                    <a:alpha val="100000"/>
                  </a:srgbClr>
                </a:solidFill>
                <a:latin typeface="Calibri"/>
              </a:rPr>
              <a:t><![CDATA[Severe shoulder pai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welling and bruising around shoulder]]></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stricted shoulder move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formity in severe displace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cchymosis extending to chest wal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roximal Humerus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eurovascular examination is essential because the axillary nerve may be injured in proximal humerus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vestigations]]></a:t>
            </a:r>
            <a:br/>
            <a:br/>
            <a:br/>
            <a:r>
              <a:rPr lang="en-US" strike="noStrike" sz="1400" spc="0" u="none" cap="none">
                <a:solidFill>
                  <a:srgbClr val="1E293B">
                    <a:alpha val="100000"/>
                  </a:srgbClr>
                </a:solidFill>
                <a:latin typeface="Calibri"/>
              </a:rPr>
              <a:t><![CDATA[AP shoulder radiograph]]></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capular Y view]]></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xillary view]]></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T scan for complex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T scans are particularly helpful in evaluating fracture comminution and planning surgical treat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onoperative Management]]></a:t>
            </a:r>
            <a:br/>
            <a:br/>
            <a:br/>
            <a:r>
              <a:rPr lang="en-US" strike="noStrike" sz="1400" spc="0" u="none" cap="none">
                <a:solidFill>
                  <a:srgbClr val="1E293B">
                    <a:alpha val="100000"/>
                  </a:srgbClr>
                </a:solidFill>
                <a:latin typeface="Calibri"/>
              </a:rPr>
              <a:t><![CDATA[Approximately 80% of proximal humerus fractures are minimally displaced and can be managed conservativel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ling immobiliz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roximal Humerus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algesic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arly pendulum exercis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adual physiotherap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perative Management]]></a:t>
            </a:r>
            <a:br/>
            <a:br/>
            <a:br/>
            <a:br/>
            <a:br/>
            <a:br/>
            <a:br/>
            <a:br/>
            <a:r>
              <a:rPr lang="en-US" strike="noStrike" sz="1400" spc="0" u="none" cap="none">
                <a:solidFill>
                  <a:srgbClr val="1E293B">
                    <a:alpha val="100000"/>
                  </a:srgbClr>
                </a:solidFill>
                <a:latin typeface="Calibri"/>
              </a:rPr>
              <a:t><![CDATA[Procedure]]></a:t>
            </a:r>
            <a:br/>
            <a:r>
              <a:rPr lang="en-US" strike="noStrike" sz="1400" spc="0" u="none" cap="none">
                <a:solidFill>
                  <a:srgbClr val="1E293B">
                    <a:alpha val="100000"/>
                  </a:srgbClr>
                </a:solidFill>
                <a:latin typeface="Calibri"/>
              </a:rPr>
              <a:t><![CDATA[Indicatio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RIF with locking plate]]></a:t>
            </a:r>
            <a:br/>
            <a:r>
              <a:rPr lang="en-US" strike="noStrike" sz="1400" spc="0" u="none" cap="none">
                <a:solidFill>
                  <a:srgbClr val="1E293B">
                    <a:alpha val="100000"/>
                  </a:srgbClr>
                </a:solidFill>
                <a:latin typeface="Calibri"/>
              </a:rPr>
              <a:t><![CDATA[Displaced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tramedullary nail]]></a:t>
            </a:r>
            <a:br/>
            <a:r>
              <a:rPr lang="en-US" strike="noStrike" sz="1400" spc="0" u="none" cap="none">
                <a:solidFill>
                  <a:srgbClr val="1E293B">
                    <a:alpha val="100000"/>
                  </a:srgbClr>
                </a:solidFill>
                <a:latin typeface="Calibri"/>
              </a:rPr>
              <a:t><![CDATA[Selected surgical neck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emiarthroplasty]]></a:t>
            </a:r>
            <a:br/>
            <a:r>
              <a:rPr lang="en-US" strike="noStrike" sz="1400" spc="0" u="none" cap="none">
                <a:solidFill>
                  <a:srgbClr val="1E293B">
                    <a:alpha val="100000"/>
                  </a:srgbClr>
                </a:solidFill>
                <a:latin typeface="Calibri"/>
              </a:rPr>
              <a:t><![CDATA[Complex fractures in elderl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verse shoulder arthroplasty]]></a:t>
            </a:r>
            <a:br/>
            <a:r>
              <a:rPr lang="en-US" strike="noStrike" sz="1400" spc="0" u="none" cap="none">
                <a:solidFill>
                  <a:srgbClr val="1E293B">
                    <a:alpha val="100000"/>
                  </a:srgbClr>
                </a:solidFill>
                <a:latin typeface="Calibri"/>
              </a:rPr>
              <a:t><![CDATA[Severely comminuted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lications]]></a:t>
            </a:r>
            <a:br/>
            <a:br/>
            <a:br/>
            <a:r>
              <a:rPr lang="en-US" strike="noStrike" sz="1400" spc="0" u="none" cap="none">
                <a:solidFill>
                  <a:srgbClr val="1E293B">
                    <a:alpha val="100000"/>
                  </a:srgbClr>
                </a:solidFill>
                <a:latin typeface="Calibri"/>
              </a:rPr>
              <a:t><![CDATA[Avascular necrosis of humeral hea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lun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onun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houlder stiffnes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xillary nerve inju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55">
  <a:themeElements>
    <a:clrScheme name="Theme55">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55">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55">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12</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2026-05-25T08:31:22Z</dcterms:created>
  <dcterms:modified xsi:type="dcterms:W3CDTF">2026-05-25T08:31:22Z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