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87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rinciples of Deformity Correction and Corrective Osteotomi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formity correction aims to restore functional alignment by addressing angulation, translation, rotation, limb length and joint orientation. The CORA, or Centre of Rotation of Angulation, is the key reference point for planning angular correction and helps determine where an osteotomy should be performed. Corrective osteotomies may be opening wedge, closing wedge, dome, transverse, oblique or derotational depending on the deformity and the desired effect on length and alignment. Complex deformities may require multiplanar or gradual correction using external fixation and distraction osteogenesis. Successful treatment depends on accurate def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Deformity Correction and Corrective Osteotomies]]></a:t>
            </a:r>
            <a:br/>
            <a:br/>
            <a:br/>
            <a:br/>
            <a:r>
              <a:rPr lang="en-US" strike="noStrike" sz="1400" spc="0" u="none" cap="none">
                <a:solidFill>
                  <a:srgbClr val="1E293B">
                    <a:alpha val="100000"/>
                  </a:srgbClr>
                </a:solidFill>
                <a:latin typeface="Calibri"/>
              </a:rPr>
              <a:t><![CDATA[Deformity correction is the systematic restoration of abnormal skeletal alignment while preserving]]></a:t>
            </a:r>
            <a:br/>
            <a:r>
              <a:rPr lang="en-US" strike="noStrike" sz="1400" spc="0" u="none" cap="none">
                <a:solidFill>
                  <a:srgbClr val="1E293B">
                    <a:alpha val="100000"/>
                  </a:srgbClr>
                </a:solidFill>
                <a:latin typeface="Calibri"/>
              </a:rPr>
              <a:t><![CDATA[limb function, joint orientation, length, rotation and soft-tissue balance. Successful correction]]></a:t>
            </a:r>
            <a:br/>
            <a:r>
              <a:rPr lang="en-US" strike="noStrike" sz="1400" spc="0" u="none" cap="none">
                <a:solidFill>
                  <a:srgbClr val="1E293B">
                    <a:alpha val="100000"/>
                  </a:srgbClr>
                </a:solidFill>
                <a:latin typeface="Calibri"/>
              </a:rPr>
              <a:t><![CDATA[requires considerably more than simply straightening a visibly angulated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deformity may exist in the coronal, sagittal or axial plane, may involve]]></a:t>
            </a:r>
            <a:br/>
            <a:r>
              <a:rPr lang="en-US" strike="noStrike" sz="1400" spc="0" u="none" cap="none">
                <a:solidFill>
                  <a:srgbClr val="1E293B">
                    <a:alpha val="100000"/>
                  </a:srgbClr>
                </a:solidFill>
                <a:latin typeface="Calibri"/>
              </a:rPr>
              <a:t><![CDATA[translation or shortening, and may occur at one or multiple levels. The fundamental principles of]]></a:t>
            </a:r>
            <a:br/>
            <a:r>
              <a:rPr lang="en-US" strike="noStrike" sz="1400" spc="0" u="none" cap="none">
                <a:solidFill>
                  <a:srgbClr val="1E293B">
                    <a:alpha val="100000"/>
                  </a:srgbClr>
                </a:solidFill>
                <a:latin typeface="Calibri"/>
              </a:rPr>
              <a:t><![CDATA[deformity correction therefore involve defining the deformity accurately, locating its apex,]]></a:t>
            </a:r>
            <a:br/>
            <a:r>
              <a:rPr lang="en-US" strike="noStrike" sz="1400" spc="0" u="none" cap="none">
                <a:solidFill>
                  <a:srgbClr val="1E293B">
                    <a:alpha val="100000"/>
                  </a:srgbClr>
                </a:solidFill>
                <a:latin typeface="Calibri"/>
              </a:rPr>
              <a:t><![CDATA[determining the desired correction and selecting an osteotomy that produces the correction without]]></a:t>
            </a:r>
            <a:br/>
            <a:r>
              <a:rPr lang="en-US" strike="noStrike" sz="1400" spc="0" u="none" cap="none">
                <a:solidFill>
                  <a:srgbClr val="1E293B">
                    <a:alpha val="100000"/>
                  </a:srgbClr>
                </a:solidFill>
                <a:latin typeface="Calibri"/>
              </a:rPr>
              <a:t><![CDATA[creating a new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entral concept in deformity correction is the CORA – Centre of Rotation of Ang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Correct a Deformity?]]></a:t>
            </a:r>
            <a:br/>
            <a:br/>
            <a:br/>
            <a:br/>
            <a:r>
              <a:rPr lang="en-US" strike="noStrike" sz="1400" spc="0" u="none" cap="none">
                <a:solidFill>
                  <a:srgbClr val="1E293B">
                    <a:alpha val="100000"/>
                  </a:srgbClr>
                </a:solidFill>
                <a:latin typeface="Calibri"/>
              </a:rPr>
              <a:t><![CDATA[Not every radiographic deformity requires surgery. The clinical importance of a deformity depends]]></a:t>
            </a:r>
            <a:br/>
            <a:r>
              <a:rPr lang="en-US" strike="noStrike" sz="1400" spc="0" u="none" cap="none">
                <a:solidFill>
                  <a:srgbClr val="1E293B">
                    <a:alpha val="100000"/>
                  </a:srgbClr>
                </a:solidFill>
                <a:latin typeface="Calibri"/>
              </a:rPr>
              <a:t><![CDATA[on its magnitude, location, associated symptoms, effect on adjacent joints and potential for]]></a:t>
            </a:r>
            <a:br/>
            <a:r>
              <a:rPr lang="en-US" strike="noStrike" sz="1400" spc="0" u="none" cap="none">
                <a:solidFill>
                  <a:srgbClr val="1E293B">
                    <a:alpha val="100000"/>
                  </a:srgbClr>
                </a:solidFill>
                <a:latin typeface="Calibri"/>
              </a:rPr>
              <a:t><![CDATA[prog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normal mechanical loading of adjacent joi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during weight bearing or ac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ressive joint degen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ered gait or limb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riction of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g-length discrep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al mal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smetic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iculty with future arthroplasty or reconstructiv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hould therefore be directed toward the functional consequences of the deformity]]></a:t>
            </a:r>
            <a:br/>
            <a:r>
              <a:rPr lang="en-US" strike="noStrike" sz="1400" spc="0" u="none" cap="none">
                <a:solidFill>
                  <a:srgbClr val="1E293B">
                    <a:alpha val="100000"/>
                  </a:srgbClr>
                </a:solidFill>
                <a:latin typeface="Calibri"/>
              </a:rPr>
              <a:t><![CDATA[rather than the radiograph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s of a Skeletal Deformity]]></a:t>
            </a:r>
            <a:br/>
            <a:b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gulation]]></a:t>
            </a:r>
            <a:br/>
            <a:r>
              <a:rPr lang="en-US" strike="noStrike" sz="1400" spc="0" u="none" cap="none">
                <a:solidFill>
                  <a:srgbClr val="1E293B">
                    <a:alpha val="100000"/>
                  </a:srgbClr>
                </a:solidFill>
                <a:latin typeface="Calibri"/>
              </a:rPr>
              <a:t><![CDATA[Abnormal relationship between proximal and distal bone ax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lation]]></a:t>
            </a:r>
            <a:br/>
            <a:r>
              <a:rPr lang="en-US" strike="noStrike" sz="1400" spc="0" u="none" cap="none">
                <a:solidFill>
                  <a:srgbClr val="1E293B">
                    <a:alpha val="100000"/>
                  </a:srgbClr>
                </a:solidFill>
                <a:latin typeface="Calibri"/>
              </a:rPr>
              <a:t><![CDATA[Side-to-side displacement of one segment relative to anoth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a:t>
            </a:r>
            <a:br/>
            <a:r>
              <a:rPr lang="en-US" strike="noStrike" sz="1400" spc="0" u="none" cap="none">
                <a:solidFill>
                  <a:srgbClr val="1E293B">
                    <a:alpha val="100000"/>
                  </a:srgbClr>
                </a:solidFill>
                <a:latin typeface="Calibri"/>
              </a:rPr>
              <a:t><![CDATA[Abnormal axial orientation of the distal se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ngth]]></a:t>
            </a:r>
            <a:br/>
            <a:r>
              <a:rPr lang="en-US" strike="noStrike" sz="1400" spc="0" u="none" cap="none">
                <a:solidFill>
                  <a:srgbClr val="1E293B">
                    <a:alpha val="100000"/>
                  </a:srgbClr>
                </a:solidFill>
                <a:latin typeface="Calibri"/>
              </a:rPr>
              <a:t><![CDATA[Shortening or, less commonly, excessive l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orientation]]></a:t>
            </a:r>
            <a:br/>
            <a:r>
              <a:rPr lang="en-US" strike="noStrike" sz="1400" spc="0" u="none" cap="none">
                <a:solidFill>
                  <a:srgbClr val="1E293B">
                    <a:alpha val="100000"/>
                  </a:srgbClr>
                </a:solidFill>
                <a:latin typeface="Calibri"/>
              </a:rPr>
              <a:t><![CDATA[Abnormal inclination of the adjacent articular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x deformities frequently contain several of these components simul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nes of Deformity]]></a:t>
            </a:r>
            <a:br/>
            <a:br/>
            <a:br/>
            <a:r>
              <a:rPr lang="en-US" strike="noStrike" sz="1400" spc="0" u="none" cap="none">
                <a:solidFill>
                  <a:srgbClr val="1E293B">
                    <a:alpha val="100000"/>
                  </a:srgbClr>
                </a:solidFill>
                <a:latin typeface="Calibri"/>
              </a:rPr>
              <a:t><![CDATA[Coronal Pla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 plane deformities are evaluated on AP radiographs and generally produce varus or valgus]]></a:t>
            </a:r>
            <a:br/>
            <a:r>
              <a:rPr lang="en-US" strike="noStrike" sz="1400" spc="0" u="none" cap="none">
                <a:solidFill>
                  <a:srgbClr val="1E293B">
                    <a:alpha val="100000"/>
                  </a:srgbClr>
                </a:solidFill>
                <a:latin typeface="Calibri"/>
              </a:rPr>
              <a:t><![CDATA[alignment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gittal Pla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gittal deformities are evaluated on lateral radiographs and may produce procurvatum or recurvat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al Pla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al deformities produce internal or external rotational malalignment. They may be difficult to]]></a:t>
            </a:r>
            <a:br/>
            <a:r>
              <a:rPr lang="en-US" strike="noStrike" sz="1400" spc="0" u="none" cap="none">
                <a:solidFill>
                  <a:srgbClr val="1E293B">
                    <a:alpha val="100000"/>
                  </a:srgbClr>
                </a:solidFill>
                <a:latin typeface="Calibri"/>
              </a:rPr>
              <a:t><![CDATA[quantify using conventional radiographs and are often evaluated clinically or with CT when precise]]></a:t>
            </a:r>
            <a:br/>
            <a:r>
              <a:rPr lang="en-US" strike="noStrike" sz="1400" spc="0" u="none" cap="none">
                <a:solidFill>
                  <a:srgbClr val="1E293B">
                    <a:alpha val="100000"/>
                  </a:srgbClr>
                </a:solidFill>
                <a:latin typeface="Calibri"/>
              </a:rPr>
              <a:t><![CDATA[measurement is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ne]]></a:t>
            </a:r>
            <a:br/>
            <a:r>
              <a:rPr lang="en-US" strike="noStrike" sz="1400" spc="0" u="none" cap="none">
                <a:solidFill>
                  <a:srgbClr val="1E293B">
                    <a:alpha val="100000"/>
                  </a:srgbClr>
                </a:solidFill>
                <a:latin typeface="Calibri"/>
              </a:rPr>
              <a:t><![CDATA[Typical Deformity]]></a:t>
            </a:r>
            <a:br/>
            <a:r>
              <a:rPr lang="en-US" strike="noStrike" sz="1400" spc="0" u="none" cap="none">
                <a:solidFill>
                  <a:srgbClr val="1E293B">
                    <a:alpha val="100000"/>
                  </a:srgbClr>
                </a:solidFill>
                <a:latin typeface="Calibri"/>
              </a:rPr>
              <a:t><![CDATA[Primary 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a:t>
            </a:r>
            <a:br/>
            <a:r>
              <a:rPr lang="en-US" strike="noStrike" sz="1400" spc="0" u="none" cap="none">
                <a:solidFill>
                  <a:srgbClr val="1E293B">
                    <a:alpha val="100000"/>
                  </a:srgbClr>
                </a:solidFill>
                <a:latin typeface="Calibri"/>
              </a:rPr>
              <a:t><![CDATA[Varus / Valgus]]></a:t>
            </a:r>
            <a:br/>
            <a:r>
              <a:rPr lang="en-US" strike="noStrike" sz="1400" spc="0" u="none" cap="none">
                <a:solidFill>
                  <a:srgbClr val="1E293B">
                    <a:alpha val="100000"/>
                  </a:srgbClr>
                </a:solidFill>
                <a:latin typeface="Calibri"/>
              </a:rPr>
              <a:t><![CDATA[A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gittal]]></a:t>
            </a:r>
            <a:br/>
            <a:r>
              <a:rPr lang="en-US" strike="noStrike" sz="1400" spc="0" u="none" cap="none">
                <a:solidFill>
                  <a:srgbClr val="1E293B">
                    <a:alpha val="100000"/>
                  </a:srgbClr>
                </a:solidFill>
                <a:latin typeface="Calibri"/>
              </a:rPr>
              <a:t><![CDATA[Procurvatum / Recurvatum]]></a:t>
            </a:r>
            <a:br/>
            <a:r>
              <a:rPr lang="en-US" strike="noStrike" sz="1400" spc="0" u="none" cap="none">
                <a:solidFill>
                  <a:srgbClr val="1E293B">
                    <a:alpha val="100000"/>
                  </a:srgbClr>
                </a:solidFill>
                <a:latin typeface="Calibri"/>
              </a:rPr>
              <a:t><![CDATA[Late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al]]></a:t>
            </a:r>
            <a:br/>
            <a:r>
              <a:rPr lang="en-US" strike="noStrike" sz="1400" spc="0" u="none" cap="none">
                <a:solidFill>
                  <a:srgbClr val="1E293B">
                    <a:alpha val="100000"/>
                  </a:srgbClr>
                </a:solidFill>
                <a:latin typeface="Calibri"/>
              </a:rPr>
              <a:t><![CDATA[Internal / External rotation]]></a:t>
            </a:r>
            <a:br/>
            <a:r>
              <a:rPr lang="en-US" strike="noStrike" sz="1400" spc="0" u="none" cap="none">
                <a:solidFill>
                  <a:srgbClr val="1E293B">
                    <a:alpha val="100000"/>
                  </a:srgbClr>
                </a:solidFill>
                <a:latin typeface="Calibri"/>
              </a:rPr>
              <a:t><![CDATA[Clinical examination ± 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minology: Varus, Valgus, Procurvatum and Recurvatum]]></a:t>
            </a:r>
            <a:br/>
            <a:br/>
            <a:br/>
            <a:br/>
            <a:r>
              <a:rPr lang="en-US" strike="noStrike" sz="1400" spc="0" u="none" cap="none">
                <a:solidFill>
                  <a:srgbClr val="1E293B">
                    <a:alpha val="100000"/>
                  </a:srgbClr>
                </a:solidFill>
                <a:latin typeface="Calibri"/>
              </a:rPr>
              <a:t><![CDATA[Varus: distal segment is directed toward the mid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lgus: distal segment is directed away from the midli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curvatum: apex of deformity is directed anterior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vatum: apex of deformity is directed posterior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ies should preferably be described systematically by the direction of angulation,]]></a:t>
            </a:r>
            <a:br/>
            <a:r>
              <a:rPr lang="en-US" strike="noStrike" sz="1400" spc="0" u="none" cap="none">
                <a:solidFill>
                  <a:srgbClr val="1E293B">
                    <a:alpha val="100000"/>
                  </a:srgbClr>
                </a:solidFill>
                <a:latin typeface="Calibri"/>
              </a:rPr>
              <a:t><![CDATA[magnitude, level and associated translation, rotation or short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br/>
            <a:br/>
            <a:r>
              <a:rPr lang="en-US" strike="noStrike" sz="1400" spc="0" u="none" cap="none">
                <a:solidFill>
                  <a:srgbClr val="1E293B">
                    <a:alpha val="100000"/>
                  </a:srgbClr>
                </a:solidFill>
                <a:latin typeface="Calibri"/>
              </a:rPr>
              <a:t><![CDATA[Deformity analysis begins with the patient rather than the radiograph. Clinical examination is]]></a:t>
            </a:r>
            <a:br/>
            <a:r>
              <a:rPr lang="en-US" strike="noStrike" sz="1400" spc="0" u="none" cap="none">
                <a:solidFill>
                  <a:srgbClr val="1E293B">
                    <a:alpha val="100000"/>
                  </a:srgbClr>
                </a:solidFill>
                <a:latin typeface="Calibri"/>
              </a:rPr>
              <a:t><![CDATA[essential because rotational deformity, soft-tissue contracture and functional compensation may]]></a:t>
            </a:r>
            <a:br/>
            <a:r>
              <a:rPr lang="en-US" strike="noStrike" sz="1400" spc="0" u="none" cap="none">
                <a:solidFill>
                  <a:srgbClr val="1E293B">
                    <a:alpha val="100000"/>
                  </a:srgbClr>
                </a:solidFill>
                <a:latin typeface="Calibri"/>
              </a:rPr>
              <a:t><![CDATA[not be adequately demonstrated on standard radiograp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serve standing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ga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ermine whether the deformity is unilateral or bilate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hip, knee and ankle range of mo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k for joint cont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rotational profi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asure true and apparent limb l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aluate ligamentous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neurovascular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k for scars, previous incisions and soft-tissue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Evaluation]]></a:t>
            </a:r>
            <a:br/>
            <a:br/>
            <a:br/>
            <a:br/>
            <a:r>
              <a:rPr lang="en-US" strike="noStrike" sz="1400" spc="0" u="none" cap="none">
                <a:solidFill>
                  <a:srgbClr val="1E293B">
                    <a:alpha val="100000"/>
                  </a:srgbClr>
                </a:solidFill>
                <a:latin typeface="Calibri"/>
              </a:rPr>
              <a:t><![CDATA[Lower-limb deformity analysis commonly requires a properly positioned, weight-bearing]]></a:t>
            </a:r>
            <a:br/>
            <a:r>
              <a:rPr lang="en-US" strike="noStrike" sz="1400" spc="0" u="none" cap="none">
                <a:solidFill>
                  <a:srgbClr val="1E293B">
                    <a:alpha val="100000"/>
                  </a:srgbClr>
                </a:solidFill>
                <a:latin typeface="Calibri"/>
              </a:rPr>
              <a:t><![CDATA[full-length AP radiograph that includes the hip, knee and ank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onal imaging may inclu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long-leg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dicated joint radiograp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rotational profi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for complex multiplanar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dimensional reconstruction for sel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or positioning can create an apparent angular deformity. Rotation during radiography can]]></a:t>
            </a:r>
            <a:br/>
            <a:r>
              <a:rPr lang="en-US" strike="noStrike" sz="1400" spc="0" u="none" cap="none">
                <a:solidFill>
                  <a:srgbClr val="1E293B">
                    <a:alpha val="100000"/>
                  </a:srgbClr>
                </a:solidFill>
                <a:latin typeface="Calibri"/>
              </a:rPr>
              <a:t><![CDATA[significantly alter measured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Axis and Anatomical Axis]]></a:t>
            </a:r>
            <a:br/>
            <a:br/>
            <a:br/>
            <a:r>
              <a:rPr lang="en-US" strike="noStrike" sz="1400" spc="0" u="none" cap="none">
                <a:solidFill>
                  <a:srgbClr val="1E293B">
                    <a:alpha val="100000"/>
                  </a:srgbClr>
                </a:solidFill>
                <a:latin typeface="Calibri"/>
              </a:rPr>
              <a:t><![CDATA[Mechanical Ax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chanical axis represents the functional load-bearing axis of a bone or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 the femur, the mechanical axis extends approximately from the centre of the femoral head to]]></a:t>
            </a:r>
            <a:br/>
            <a:r>
              <a:rPr lang="en-US" strike="noStrike" sz="1400" spc="0" u="none" cap="none">
                <a:solidFill>
                  <a:srgbClr val="1E293B">
                    <a:alpha val="100000"/>
                  </a:srgbClr>
                </a:solidFill>
                <a:latin typeface="Calibri"/>
              </a:rPr>
              <a:t><![CDATA[the centre of the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 the tibia, the mechanical axis extends approximately from the centre of the knee to the centre]]></a:t>
            </a:r>
            <a:br/>
            <a:r>
              <a:rPr lang="en-US" strike="noStrike" sz="1400" spc="0" u="none" cap="none">
                <a:solidFill>
                  <a:srgbClr val="1E293B">
                    <a:alpha val="100000"/>
                  </a:srgbClr>
                </a:solidFill>
                <a:latin typeface="Calibri"/>
              </a:rPr>
              <a:t><![CDATA[of the ank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Ax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anatomical axis follows the longitudinal axis of the di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emoral anatomical and mechanical axes are different because of the offset of the femoral]]></a:t>
            </a:r>
            <a:br/>
            <a:r>
              <a:rPr lang="en-US" strike="noStrike" sz="1400" spc="0" u="none" cap="none">
                <a:solidFill>
                  <a:srgbClr val="1E293B">
                    <a:alpha val="100000"/>
                  </a:srgbClr>
                </a:solidFill>
                <a:latin typeface="Calibri"/>
              </a:rPr>
              <a:t><![CDATA[head from the shaft. In the tibia, the anatomical and mechanical axes are much more closely align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Axis Deviation]]></a:t>
            </a:r>
            <a:br/>
            <a:br/>
            <a:br/>
            <a:br/>
            <a:r>
              <a:rPr lang="en-US" strike="noStrike" sz="1400" spc="0" u="none" cap="none">
                <a:solidFill>
                  <a:srgbClr val="1E293B">
                    <a:alpha val="100000"/>
                  </a:srgbClr>
                </a:solidFill>
                <a:latin typeface="Calibri"/>
              </a:rPr>
              <a:t><![CDATA[Mechanical axis deviation describes displacement of the weight-bearing axis of the lower limb]]></a:t>
            </a:r>
            <a:br/>
            <a:r>
              <a:rPr lang="en-US" strike="noStrike" sz="1400" spc="0" u="none" cap="none">
                <a:solidFill>
                  <a:srgbClr val="1E293B">
                    <a:alpha val="100000"/>
                  </a:srgbClr>
                </a:solidFill>
                <a:latin typeface="Calibri"/>
              </a:rPr>
              <a:t><![CDATA[relative to the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medially shifted mechanical axis is generally associated with varus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laterally shifted mechanical axis is generally associated with valgus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gnitude and clinical importance of mechanical axis deviation must be interpreted together]]></a:t>
            </a:r>
            <a:br/>
            <a:r>
              <a:rPr lang="en-US" strike="noStrike" sz="1400" spc="0" u="none" cap="none">
                <a:solidFill>
                  <a:srgbClr val="1E293B">
                    <a:alpha val="100000"/>
                  </a:srgbClr>
                </a:solidFill>
                <a:latin typeface="Calibri"/>
              </a:rPr>
              <a:t><![CDATA[with joint orientation, symptoms and the location of th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Orientation Angles]]></a:t>
            </a:r>
            <a:br/>
            <a:br/>
            <a:br/>
            <a:br/>
            <a:r>
              <a:rPr lang="en-US" strike="noStrike" sz="1400" spc="0" u="none" cap="none">
                <a:solidFill>
                  <a:srgbClr val="1E293B">
                    <a:alpha val="100000"/>
                  </a:srgbClr>
                </a:solidFill>
                <a:latin typeface="Calibri"/>
              </a:rPr>
              <a:t><![CDATA[Joint orientation lines describe the inclination of an articular surface relative to the]]></a:t>
            </a:r>
            <a:br/>
            <a:r>
              <a:rPr lang="en-US" strike="noStrike" sz="1400" spc="0" u="none" cap="none">
                <a:solidFill>
                  <a:srgbClr val="1E293B">
                    <a:alpha val="100000"/>
                  </a:srgbClr>
                </a:solidFill>
                <a:latin typeface="Calibri"/>
              </a:rPr>
              <a:t><![CDATA[mechanical or anatomical axis of the adjacent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inciples of Deformity Correction and Corrective Osteotom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equently used lower-limb measurement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breviation]]></a:t>
            </a:r>
            <a:br/>
            <a:r>
              <a:rPr lang="en-US" strike="noStrike" sz="1400" spc="0" u="none" cap="none">
                <a:solidFill>
                  <a:srgbClr val="1E293B">
                    <a:alpha val="100000"/>
                  </a:srgbClr>
                </a:solidFill>
                <a:latin typeface="Calibri"/>
              </a:rPr>
              <a:t><![CDATA[Ang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LDFA]]></a:t>
            </a:r>
            <a:br/>
            <a:r>
              <a:rPr lang="en-US" strike="noStrike" sz="1400" spc="0" u="none" cap="none">
                <a:solidFill>
                  <a:srgbClr val="1E293B">
                    <a:alpha val="100000"/>
                  </a:srgbClr>
                </a:solidFill>
                <a:latin typeface="Calibri"/>
              </a:rPr>
              <a:t><![CDATA[Mechanical lateral distal femoral ang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TA]]></a:t>
            </a:r>
            <a:br/>
            <a:r>
              <a:rPr lang="en-US" strike="noStrike" sz="1400" spc="0" u="none" cap="none">
                <a:solidFill>
                  <a:srgbClr val="1E293B">
                    <a:alpha val="100000"/>
                  </a:srgbClr>
                </a:solidFill>
                <a:latin typeface="Calibri"/>
              </a:rPr>
              <a:t><![CDATA[Medial proximal tibial ang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PTA]]></a:t>
            </a:r>
            <a:br/>
            <a:r>
              <a:rPr lang="en-US" strike="noStrike" sz="1400" spc="0" u="none" cap="none">
                <a:solidFill>
                  <a:srgbClr val="1E293B">
                    <a:alpha val="100000"/>
                  </a:srgbClr>
                </a:solidFill>
                <a:latin typeface="Calibri"/>
              </a:rPr>
              <a:t><![CDATA[Posterior proximal tibial ang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TA]]></a:t>
            </a:r>
            <a:br/>
            <a:r>
              <a:rPr lang="en-US" strike="noStrike" sz="1400" spc="0" u="none" cap="none">
                <a:solidFill>
                  <a:srgbClr val="1E293B">
                    <a:alpha val="100000"/>
                  </a:srgbClr>
                </a:solidFill>
                <a:latin typeface="Calibri"/>
              </a:rPr>
              <a:t><![CDATA[Anterior distal tibial ang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rinciples of Deformity Correction and Corrective Osteotomi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2026-10-02T06:28:43Z</dcterms:created>
  <dcterms:modified xsi:type="dcterms:W3CDTF">2026-10-02T06:28:43Z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