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60668"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Polytrauma Scores — ISS, RT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trauma Scores — ISS, R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ach parameter is assigned a coded value between 0 and 4 depending on severity. The weighted RTS is calculated using the following formul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TS = (0.9368 × GCS) + (0.7326 × SBP) + (0.2908 × R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arison of ISS and RTS]]></a:t>
            </a:r>
            <a:br/>
            <a:br/>
            <a:br/>
            <a:br/>
            <a:br/>
            <a:br/>
            <a:br/>
            <a:r>
              <a:rPr lang="en-US" strike="noStrike" sz="1400" spc="0" u="none" cap="none">
                <a:solidFill>
                  <a:srgbClr val="1E293B">
                    <a:alpha val="100000"/>
                  </a:srgbClr>
                </a:solidFill>
                <a:latin typeface="Calibri"/>
              </a:rPr>
              <a:t><![CDATA[Feature]]></a:t>
            </a:r>
            <a:br/>
            <a:r>
              <a:rPr lang="en-US" strike="noStrike" sz="1400" spc="0" u="none" cap="none">
                <a:solidFill>
                  <a:srgbClr val="1E293B">
                    <a:alpha val="100000"/>
                  </a:srgbClr>
                </a:solidFill>
                <a:latin typeface="Calibri"/>
              </a:rPr>
              <a:t><![CDATA[ISS]]></a:t>
            </a:r>
            <a:br/>
            <a:r>
              <a:rPr lang="en-US" strike="noStrike" sz="1400" spc="0" u="none" cap="none">
                <a:solidFill>
                  <a:srgbClr val="1E293B">
                    <a:alpha val="100000"/>
                  </a:srgbClr>
                </a:solidFill>
                <a:latin typeface="Calibri"/>
              </a:rPr>
              <a:t><![CDATA[R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a:t>
            </a:r>
            <a:br/>
            <a:r>
              <a:rPr lang="en-US" strike="noStrike" sz="1400" spc="0" u="none" cap="none">
                <a:solidFill>
                  <a:srgbClr val="1E293B">
                    <a:alpha val="100000"/>
                  </a:srgbClr>
                </a:solidFill>
                <a:latin typeface="Calibri"/>
              </a:rPr>
              <a:t><![CDATA[Anatomical score]]></a:t>
            </a:r>
            <a:br/>
            <a:r>
              <a:rPr lang="en-US" strike="noStrike" sz="1400" spc="0" u="none" cap="none">
                <a:solidFill>
                  <a:srgbClr val="1E293B">
                    <a:alpha val="100000"/>
                  </a:srgbClr>
                </a:solidFill>
                <a:latin typeface="Calibri"/>
              </a:rPr>
              <a:t><![CDATA[Physiological sco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ased on]]></a:t>
            </a:r>
            <a:br/>
            <a:r>
              <a:rPr lang="en-US" strike="noStrike" sz="1400" spc="0" u="none" cap="none">
                <a:solidFill>
                  <a:srgbClr val="1E293B">
                    <a:alpha val="100000"/>
                  </a:srgbClr>
                </a:solidFill>
                <a:latin typeface="Calibri"/>
              </a:rPr>
              <a:t><![CDATA[AIS injury severity]]></a:t>
            </a:r>
            <a:br/>
            <a:r>
              <a:rPr lang="en-US" strike="noStrike" sz="1400" spc="0" u="none" cap="none">
                <a:solidFill>
                  <a:srgbClr val="1E293B">
                    <a:alpha val="100000"/>
                  </a:srgbClr>
                </a:solidFill>
                <a:latin typeface="Calibri"/>
              </a:rPr>
              <a:t><![CDATA[Vital parameter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se]]></a:t>
            </a:r>
            <a:br/>
            <a:r>
              <a:rPr lang="en-US" strike="noStrike" sz="1400" spc="0" u="none" cap="none">
                <a:solidFill>
                  <a:srgbClr val="1E293B">
                    <a:alpha val="100000"/>
                  </a:srgbClr>
                </a:solidFill>
                <a:latin typeface="Calibri"/>
              </a:rPr>
              <a:t><![CDATA[Outcome prediction]]></a:t>
            </a:r>
            <a:br/>
            <a:r>
              <a:rPr lang="en-US" strike="noStrike" sz="1400" spc="0" u="none" cap="none">
                <a:solidFill>
                  <a:srgbClr val="1E293B">
                    <a:alpha val="100000"/>
                  </a:srgbClr>
                </a:solidFill>
                <a:latin typeface="Calibri"/>
              </a:rPr>
              <a:t><![CDATA[Initial triag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ximum score]]></a:t>
            </a:r>
            <a:br/>
            <a:r>
              <a:rPr lang="en-US" strike="noStrike" sz="1400" spc="0" u="none" cap="none">
                <a:solidFill>
                  <a:srgbClr val="1E293B">
                    <a:alpha val="100000"/>
                  </a:srgbClr>
                </a:solidFill>
                <a:latin typeface="Calibri"/>
              </a:rPr>
              <a:t><![CDATA[75]]></a:t>
            </a:r>
            <a:br/>
            <a:r>
              <a:rPr lang="en-US" strike="noStrike" sz="1400" spc="0" u="none" cap="none">
                <a:solidFill>
                  <a:srgbClr val="1E293B">
                    <a:alpha val="100000"/>
                  </a:srgbClr>
                </a:solidFill>
                <a:latin typeface="Calibri"/>
              </a:rPr>
              <a:t><![CDATA[7.84]]></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Applications]]></a:t>
            </a:r>
            <a:br/>
            <a:br/>
            <a:br/>
            <a:br/>
            <a:br/>
            <a:r>
              <a:rPr lang="en-US" strike="noStrike" sz="1400" spc="0" u="none" cap="none">
                <a:solidFill>
                  <a:srgbClr val="1E293B">
                    <a:alpha val="100000"/>
                  </a:srgbClr>
                </a:solidFill>
                <a:latin typeface="Calibri"/>
              </a:rPr>
              <a:t><![CDATA[Triage of trauma pati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trauma Scores — ISS, R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ediction of mortality risk]]></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ssessment of trauma system performanc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search studies in trauma ca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arison of treatment outcom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br/>
            <a:r>
              <a:rPr lang="en-US" strike="noStrike" sz="1400" spc="0" u="none" cap="none">
                <a:solidFill>
                  <a:srgbClr val="1E293B">
                    <a:alpha val="100000"/>
                  </a:srgbClr>
                </a:solidFill>
                <a:latin typeface="Calibri"/>
              </a:rPr>
              <a:t><![CDATA[ISS is calculated using the three highest AIS scores from different body reg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ximum ISS score is 75]]></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 trauma patient with ISS greater than 15 is considered major traum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TS is based on Glasgow Coma Scale, systolic blood pressure and respiratory rat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TS is mainly used during initial triage in emergency departm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Baker SP Injury Severity Score Journal of Trauma]]></a:t>
            </a:r>
            <a:br/>
            <a:r>
              <a:rPr lang="en-US" strike="noStrike" sz="1200" spc="0" u="none" cap="none">
                <a:solidFill>
                  <a:srgbClr val="1E293B">
                    <a:alpha val="100000"/>
                  </a:srgbClr>
                </a:solidFill>
                <a:latin typeface="Calibri"/>
              </a:rPr>
              <a:t><![CDATA[Champion HR Revised Trauma Score Journal of Trauma]]></a:t>
            </a:r>
            <a:br/>
            <a:r>
              <a:rPr lang="en-US" strike="noStrike" sz="1200" spc="0" u="none" cap="none">
                <a:solidFill>
                  <a:srgbClr val="1E293B">
                    <a:alpha val="100000"/>
                  </a:srgbClr>
                </a:solidFill>
                <a:latin typeface="Calibri"/>
              </a:rPr>
              <a:t><![CDATA[Court Brown Trauma Orthopaedics]]></a:t>
            </a:r>
            <a:br/>
            <a:r>
              <a:rPr lang="en-US" strike="noStrike" sz="1200" spc="0" u="none" cap="none">
                <a:solidFill>
                  <a:srgbClr val="1E293B">
                    <a:alpha val="100000"/>
                  </a:srgbClr>
                </a:solidFill>
                <a:latin typeface="Calibri"/>
              </a:rPr>
              <a:t><![CDATA[Rockwood and Green Fractures in Adults]]></a:t>
            </a:r>
            <a:br/>
            <a:r>
              <a:rPr lang="en-US" strike="noStrike" sz="1200" spc="0" u="none" cap="none">
                <a:solidFill>
                  <a:srgbClr val="1E293B">
                    <a:alpha val="100000"/>
                  </a:srgbClr>
                </a:solidFill>
                <a:latin typeface="Calibri"/>
              </a:rPr>
              <a:t><![CDATA[ATLS Advanced Trauma Life Support Manua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Polytrauma Scores — ISS, RT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ISS: anatomical score using AIS; 1–75; >15 = major trauma. RTS: physiological score (GCS, SBP, RR);]]>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trauma Scores — ISS, R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a:t>
            </a:r>
            <a:br/>
            <a:br/>
            <a:br/>
            <a:br/>
            <a:br/>
            <a:r>
              <a:rPr lang="en-US" strike="noStrike" sz="1400" spc="0" u="none" cap="none">
                <a:solidFill>
                  <a:srgbClr val="1E293B">
                    <a:alpha val="100000"/>
                  </a:srgbClr>
                </a:solidFill>
                <a:latin typeface="Calibri"/>
              </a:rPr>
              <a:t><![CDATA[Polytrauma refers to the presence of multiple traumatic injuries involving different body regions, often associated with significant physiological derangement. Accurate assessment of injury severity is essential in trauma care for predicting mortality, guiding treatment priorities, and enabling comparison of outcomes across trauma cente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trauma Scores — ISS, R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everal trauma scoring systems have been developed to quantify injury severity. Among the most widely used systems are the Injury Severity Score (ISS) and the Revised Trauma Score (RTS). These scoring systems assist clinicians in triage decisions, evaluation of trauma care systems, and research studies involving trauma pati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trauma Scores — ISS, R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SS is primarily an anatomical scoring system based on the Abbreviated Injury Scale, while RTS is a physiological scoring system based on vital parameters such as Glasgow Coma Scale, blood pressure, and respiratory rat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bbreviated Injury Scale]]></a:t>
            </a:r>
            <a:br/>
            <a:br/>
            <a:br/>
            <a:br/>
            <a:br/>
            <a:r>
              <a:rPr lang="en-US" strike="noStrike" sz="1400" spc="0" u="none" cap="none">
                <a:solidFill>
                  <a:srgbClr val="1E293B">
                    <a:alpha val="100000"/>
                  </a:srgbClr>
                </a:solidFill>
                <a:latin typeface="Calibri"/>
              </a:rPr>
              <a:t><![CDATA[The Abbreviated Injury Scale (AIS) is an anatomical scoring system used to classify individual injuries according to severity. Each injury is assigned a score from 1 to 6 based on its threat to lif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trauma Scores — ISS, R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IS Score]]></a:t>
            </a:r>
            <a:br/>
            <a:r>
              <a:rPr lang="en-US" strike="noStrike" sz="1400" spc="0" u="none" cap="none">
                <a:solidFill>
                  <a:srgbClr val="1E293B">
                    <a:alpha val="100000"/>
                  </a:srgbClr>
                </a:solidFill>
                <a:latin typeface="Calibri"/>
              </a:rPr>
              <a:t><![CDATA[Severity]]></a:t>
            </a:r>
            <a:br/>
            <a:r>
              <a:rPr lang="en-US" strike="noStrike" sz="1400" spc="0" u="none" cap="none">
                <a:solidFill>
                  <a:srgbClr val="1E293B">
                    <a:alpha val="100000"/>
                  </a:srgbClr>
                </a:solidFill>
                <a:latin typeface="Calibri"/>
              </a:rPr>
              <a:t><![CDATA[Descrip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1]]></a:t>
            </a:r>
            <a:br/>
            <a:r>
              <a:rPr lang="en-US" strike="noStrike" sz="1400" spc="0" u="none" cap="none">
                <a:solidFill>
                  <a:srgbClr val="1E293B">
                    <a:alpha val="100000"/>
                  </a:srgbClr>
                </a:solidFill>
                <a:latin typeface="Calibri"/>
              </a:rPr>
              <a:t><![CDATA[Minor]]></a:t>
            </a:r>
            <a:br/>
            <a:r>
              <a:rPr lang="en-US" strike="noStrike" sz="1400" spc="0" u="none" cap="none">
                <a:solidFill>
                  <a:srgbClr val="1E293B">
                    <a:alpha val="100000"/>
                  </a:srgbClr>
                </a:solidFill>
                <a:latin typeface="Calibri"/>
              </a:rPr>
              <a:t><![CDATA[Superficial injury or minor fract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2]]></a:t>
            </a:r>
            <a:br/>
            <a:r>
              <a:rPr lang="en-US" strike="noStrike" sz="1400" spc="0" u="none" cap="none">
                <a:solidFill>
                  <a:srgbClr val="1E293B">
                    <a:alpha val="100000"/>
                  </a:srgbClr>
                </a:solidFill>
                <a:latin typeface="Calibri"/>
              </a:rPr>
              <a:t><![CDATA[Moderate]]></a:t>
            </a:r>
            <a:br/>
            <a:r>
              <a:rPr lang="en-US" strike="noStrike" sz="1400" spc="0" u="none" cap="none">
                <a:solidFill>
                  <a:srgbClr val="1E293B">
                    <a:alpha val="100000"/>
                  </a:srgbClr>
                </a:solidFill>
                <a:latin typeface="Calibri"/>
              </a:rPr>
              <a:t><![CDATA[Injury requiring medical treat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3]]></a:t>
            </a:r>
            <a:br/>
            <a:r>
              <a:rPr lang="en-US" strike="noStrike" sz="1400" spc="0" u="none" cap="none">
                <a:solidFill>
                  <a:srgbClr val="1E293B">
                    <a:alpha val="100000"/>
                  </a:srgbClr>
                </a:solidFill>
                <a:latin typeface="Calibri"/>
              </a:rPr>
              <a:t><![CDATA[Serious]]></a:t>
            </a:r>
            <a:br/>
            <a:r>
              <a:rPr lang="en-US" strike="noStrike" sz="1400" spc="0" u="none" cap="none">
                <a:solidFill>
                  <a:srgbClr val="1E293B">
                    <a:alpha val="100000"/>
                  </a:srgbClr>
                </a:solidFill>
                <a:latin typeface="Calibri"/>
              </a:rPr>
              <a:t><![CDATA[Significant injury but not life threaten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4]]></a:t>
            </a:r>
            <a:br/>
            <a:r>
              <a:rPr lang="en-US" strike="noStrike" sz="1400" spc="0" u="none" cap="none">
                <a:solidFill>
                  <a:srgbClr val="1E293B">
                    <a:alpha val="100000"/>
                  </a:srgbClr>
                </a:solidFill>
                <a:latin typeface="Calibri"/>
              </a:rPr>
              <a:t><![CDATA[Severe]]></a:t>
            </a:r>
            <a:br/>
            <a:r>
              <a:rPr lang="en-US" strike="noStrike" sz="1400" spc="0" u="none" cap="none">
                <a:solidFill>
                  <a:srgbClr val="1E293B">
                    <a:alpha val="100000"/>
                  </a:srgbClr>
                </a:solidFill>
                <a:latin typeface="Calibri"/>
              </a:rPr>
              <a:t><![CDATA[Life threatening inju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5]]></a:t>
            </a:r>
            <a:br/>
            <a:r>
              <a:rPr lang="en-US" strike="noStrike" sz="1400" spc="0" u="none" cap="none">
                <a:solidFill>
                  <a:srgbClr val="1E293B">
                    <a:alpha val="100000"/>
                  </a:srgbClr>
                </a:solidFill>
                <a:latin typeface="Calibri"/>
              </a:rPr>
              <a:t><![CDATA[Critical]]></a:t>
            </a:r>
            <a:br/>
            <a:r>
              <a:rPr lang="en-US" strike="noStrike" sz="1400" spc="0" u="none" cap="none">
                <a:solidFill>
                  <a:srgbClr val="1E293B">
                    <a:alpha val="100000"/>
                  </a:srgbClr>
                </a:solidFill>
                <a:latin typeface="Calibri"/>
              </a:rPr>
              <a:t><![CDATA[Critical survival uncertai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6]]></a:t>
            </a:r>
            <a:br/>
            <a:r>
              <a:rPr lang="en-US" strike="noStrike" sz="1400" spc="0" u="none" cap="none">
                <a:solidFill>
                  <a:srgbClr val="1E293B">
                    <a:alpha val="100000"/>
                  </a:srgbClr>
                </a:solidFill>
                <a:latin typeface="Calibri"/>
              </a:rPr>
              <a:t><![CDATA[Maximum]]></a:t>
            </a:r>
            <a:br/>
            <a:r>
              <a:rPr lang="en-US" strike="noStrike" sz="1400" spc="0" u="none" cap="none">
                <a:solidFill>
                  <a:srgbClr val="1E293B">
                    <a:alpha val="100000"/>
                  </a:srgbClr>
                </a:solidFill>
                <a:latin typeface="Calibri"/>
              </a:rPr>
              <a:t><![CDATA[Currently untreatable inju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trauma Scores — ISS, R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jury Severity Score]]></a:t>
            </a:r>
            <a:br/>
            <a:br/>
            <a:br/>
            <a:br/>
            <a:br/>
            <a:r>
              <a:rPr lang="en-US" strike="noStrike" sz="1400" spc="0" u="none" cap="none">
                <a:solidFill>
                  <a:srgbClr val="1E293B">
                    <a:alpha val="100000"/>
                  </a:srgbClr>
                </a:solidFill>
                <a:latin typeface="Calibri"/>
              </a:rPr>
              <a:t><![CDATA[The Injury Severity Score (ISS) is one of the most widely used trauma scoring systems. It is derived from the Abbreviated Injury Scale and provides an overall score for patients with multiple injur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body is divided into six anatomical reg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ead and neck]]></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bdomen and pelvic cont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tremities including pelv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ternal injuri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trauma Scores — ISS, R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highest AIS score in each region is identified. The three most severely injured regions are selected, and their AIS scores are squared and added togethe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SS = (AIS1² + AIS2² + AIS3²)]]></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maximum ISS value is 75. If any injury has AIS score 6, the ISS is automatically assigned as 75.]]></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SS Range]]></a:t>
            </a:r>
            <a:br/>
            <a:r>
              <a:rPr lang="en-US" strike="noStrike" sz="1400" spc="0" u="none" cap="none">
                <a:solidFill>
                  <a:srgbClr val="1E293B">
                    <a:alpha val="100000"/>
                  </a:srgbClr>
                </a:solidFill>
                <a:latin typeface="Calibri"/>
              </a:rPr>
              <a:t><![CDATA[Interpret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1 to 8]]></a:t>
            </a:r>
            <a:br/>
            <a:r>
              <a:rPr lang="en-US" strike="noStrike" sz="1400" spc="0" u="none" cap="none">
                <a:solidFill>
                  <a:srgbClr val="1E293B">
                    <a:alpha val="100000"/>
                  </a:srgbClr>
                </a:solidFill>
                <a:latin typeface="Calibri"/>
              </a:rPr>
              <a:t><![CDATA[Minor traum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9 to 15]]></a:t>
            </a:r>
            <a:br/>
            <a:r>
              <a:rPr lang="en-US" strike="noStrike" sz="1400" spc="0" u="none" cap="none">
                <a:solidFill>
                  <a:srgbClr val="1E293B">
                    <a:alpha val="100000"/>
                  </a:srgbClr>
                </a:solidFill>
                <a:latin typeface="Calibri"/>
              </a:rPr>
              <a:t><![CDATA[Moderate traum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16 to 24]]></a:t>
            </a:r>
            <a:br/>
            <a:r>
              <a:rPr lang="en-US" strike="noStrike" sz="1400" spc="0" u="none" cap="none">
                <a:solidFill>
                  <a:srgbClr val="1E293B">
                    <a:alpha val="100000"/>
                  </a:srgbClr>
                </a:solidFill>
                <a:latin typeface="Calibri"/>
              </a:rPr>
              <a:t><![CDATA[Severe traum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eater than 25]]></a:t>
            </a:r>
            <a:br/>
            <a:r>
              <a:rPr lang="en-US" strike="noStrike" sz="1400" spc="0" u="none" cap="none">
                <a:solidFill>
                  <a:srgbClr val="1E293B">
                    <a:alpha val="100000"/>
                  </a:srgbClr>
                </a:solidFill>
                <a:latin typeface="Calibri"/>
              </a:rPr>
              <a:t><![CDATA[Critical traum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trauma Scores — ISS, R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vised Trauma Score]]></a:t>
            </a:r>
            <a:br/>
            <a:br/>
            <a:br/>
            <a:br/>
            <a:br/>
            <a:r>
              <a:rPr lang="en-US" strike="noStrike" sz="1400" spc="0" u="none" cap="none">
                <a:solidFill>
                  <a:srgbClr val="1E293B">
                    <a:alpha val="100000"/>
                  </a:srgbClr>
                </a:solidFill>
                <a:latin typeface="Calibri"/>
              </a:rPr>
              <a:t><![CDATA[The Revised Trauma Score (RTS) is a physiological scoring system used during the initial assessment of trauma patients. It incorporates three clinical parameters which reflect the physiological status of the pati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rameter]]></a:t>
            </a:r>
            <a:br/>
            <a:r>
              <a:rPr lang="en-US" strike="noStrike" sz="1400" spc="0" u="none" cap="none">
                <a:solidFill>
                  <a:srgbClr val="1E293B">
                    <a:alpha val="100000"/>
                  </a:srgbClr>
                </a:solidFill>
                <a:latin typeface="Calibri"/>
              </a:rPr>
              <a:t><![CDATA[Measur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lasgow Coma Scale]]></a:t>
            </a:r>
            <a:br/>
            <a:r>
              <a:rPr lang="en-US" strike="noStrike" sz="1400" spc="0" u="none" cap="none">
                <a:solidFill>
                  <a:srgbClr val="1E293B">
                    <a:alpha val="100000"/>
                  </a:srgbClr>
                </a:solidFill>
                <a:latin typeface="Calibri"/>
              </a:rPr>
              <a:t><![CDATA[Neurological statu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ystolic blood pressure]]></a:t>
            </a:r>
            <a:br/>
            <a:r>
              <a:rPr lang="en-US" strike="noStrike" sz="1400" spc="0" u="none" cap="none">
                <a:solidFill>
                  <a:srgbClr val="1E293B">
                    <a:alpha val="100000"/>
                  </a:srgbClr>
                </a:solidFill>
                <a:latin typeface="Calibri"/>
              </a:rPr>
              <a:t><![CDATA[Circulatory statu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spiratory rate]]></a:t>
            </a:r>
            <a:br/>
            <a:r>
              <a:rPr lang="en-US" strike="noStrike" sz="1400" spc="0" u="none" cap="none">
                <a:solidFill>
                  <a:srgbClr val="1E293B">
                    <a:alpha val="100000"/>
                  </a:srgbClr>
                </a:solidFill>
                <a:latin typeface="Calibri"/>
              </a:rPr>
              <a:t><![CDATA[Ventilatory statu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23">
  <a:themeElements>
    <a:clrScheme name="Theme2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3">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2026-07-29T16:59:55Z</dcterms:created>
  <dcterms:modified xsi:type="dcterms:W3CDTF">2026-07-29T16:59:55Z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