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0744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olytrauma — Damage Control Orthopaed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extremis (salvage only)]]></a:t>
            </a:r>
            <a:br/>
            <a:r>
              <a:rPr lang="en-US" strike="noStrike" sz="1400" spc="0" u="none" cap="none">
                <a:solidFill>
                  <a:srgbClr val="1E293B">
                    <a:alpha val="100000"/>
                  </a:srgbClr>
                </a:solidFill>
                <a:latin typeface="Calibri"/>
              </a:rPr>
              <a:t><![CDATA[Moribund — life-threatening haemodynamic instability; cardiac arrest or peri-arrest; refractory coagulopathy; base deficit >15; pH <7.0; temperature <32°C; preterminal]]></a:t>
            </a:r>
            <a:br/>
            <a:r>
              <a:rPr lang="en-US" strike="noStrike" sz="1400" spc="0" u="none" cap="none">
                <a:solidFill>
                  <a:srgbClr val="1E293B">
                    <a:alpha val="100000"/>
                  </a:srgbClr>
                </a:solidFill>
                <a:latin typeface="Calibri"/>
              </a:rPr>
              <a:t><![CDATA[Life-saving interventions ONLY — haemorrhage control, airway control, pelvic binder; fractures are a secondary priority; orthopaedic surgery only if directly contributing to haemorrhage (e.g., open pelvis fracture with massive haemorrhage); survival takes absolute precedence]]></a:t>
            </a:r>
            <a:br/>
            <a:r>
              <a:rPr lang="en-US" strike="noStrike" sz="1400" spc="0" u="none" cap="none">
                <a:solidFill>
                  <a:srgbClr val="1E293B">
                    <a:alpha val="100000"/>
                  </a:srgbClr>
                </a:solidFill>
                <a:latin typeface="Calibri"/>
              </a:rPr>
              <a:t><![CDATA[Immediate life-saving only; orthopaedic fixation deferred until s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CO Techniques & Sequence]]></a:t>
            </a:r>
            <a:br/>
            <a:br/>
            <a:r>
              <a:rPr lang="en-US" strike="noStrike" sz="1400" spc="0" u="none" cap="none">
                <a:solidFill>
                  <a:srgbClr val="1E293B">
                    <a:alpha val="100000"/>
                  </a:srgbClr>
                </a:solidFill>
                <a:latin typeface="Calibri"/>
              </a:rPr>
              <a:t><![CDATA[Temporary external fixation (ExFix): the cornerstone of DCO for long bone fractures; rapid application (<30–60 minutes); controls haemorrhage by reducing fracture haematoma volume; restores gross limb alignment; reduces pain, fat embolism, and inflammatory mediator release from fracture motion; pins are placed at a safe distance from the zone of injury; does not preclude subsequent conversion to IMN; frames are simple spanning constructs — definitive reduction is NOT the goal; key fractures requiring DCO ExFix: femoral shaft fractures (spanning femoral ExFix); tibial fractures (spanning knee or ankle ExFix); periarticular fractures (spanning knee for distal femur/proximal tibia); open fractures requiring temporary stabilisation before soft tissu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binder and pelvic ExFix: unstable pelvic ring fractures (open book — APC type) are major sources of retroperitoneal haemorrhage; pelvic binder (SAM splint) immediately applied in the emergency department to reduce pelvic volume and tamponade haemorrhage; anterior pelvic external fixator (`Ganz clamp` or anterior pelvic frame) for definitive temporary stabilisation of the ring; angiographic embolisation for arterial pelvic bleeding; C-clamp (posterior pelvic external fixator) for Type C posterior pelvic ring injuries with ongoing haemorrh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mage control resuscitation (DCR): the adjunct to DCO; permissive hypotension (target systolic BP 80–90 mmHg until haemorrhage controlled — avoids dislodging clot and worsening coagulopathy from over-resuscitation with crystalloids); massive transfusion protocol (MTP) — balanced ratio 1:1:1 of packed red blood cells (PRBCs): fresh frozen plasma (FFP): platelets; tranexamic acid (TXA) — antifibrinolytic; CRASH-2 trial established TXA (1g IV bolus + 1g over 8 hours) reduces mortality in trauma when given within 3 hours of injury; temperature management (warming blankets, warm IV fluids); calcium replacement (ionised hypocalcaemia is common after massive trans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rsion to definitive fixation (DCO Phase 2): after physiological stabilisation — typically day 3–10 post-injury; physiological criteria for safe conversion: lactate <2 mmol/L; base deficit <6; temperature >35°C; no ongoing coagulopathy; haemodynamic stability without vasopressors; the inflammatory markers should be trending down; intramedullary nailing of femur and tibia; ORIF of periarticular injuries; delayed wound closure or split skin grafting for open wounds managed with negative pressure wound therapy (NPWT)]]>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ecific Injuries in Polytrauma]]></a:t>
            </a:r>
            <a:br/>
            <a:br/>
            <a:br/>
            <a:br/>
            <a:br/>
            <a:r>
              <a:rPr lang="en-US" strike="noStrike" sz="1400" spc="0" u="none" cap="none">
                <a:solidFill>
                  <a:srgbClr val="1E293B">
                    <a:alpha val="100000"/>
                  </a:srgbClr>
                </a:solidFill>
                <a:latin typeface="Calibri"/>
              </a:rPr>
              <a:t><![CDATA[Injury]]></a:t>
            </a:r>
            <a:br/>
            <a:r>
              <a:rPr lang="en-US" strike="noStrike" sz="1400" spc="0" u="none" cap="none">
                <a:solidFill>
                  <a:srgbClr val="1E293B">
                    <a:alpha val="100000"/>
                  </a:srgbClr>
                </a:solidFill>
                <a:latin typeface="Calibri"/>
              </a:rPr>
              <a:t><![CDATA[DCO Approach]]></a:t>
            </a:r>
            <a:br/>
            <a:r>
              <a:rPr lang="en-US" strike="noStrike" sz="1400" spc="0" u="none" cap="none">
                <a:solidFill>
                  <a:srgbClr val="1E293B">
                    <a:alpha val="100000"/>
                  </a:srgbClr>
                </a:solidFill>
                <a:latin typeface="Calibri"/>
              </a:rPr>
              <a:t><![CDATA[Defini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 fracture]]></a:t>
            </a:r>
            <a:br/>
            <a:r>
              <a:rPr lang="en-US" strike="noStrike" sz="1400" spc="0" u="none" cap="none">
                <a:solidFill>
                  <a:srgbClr val="1E293B">
                    <a:alpha val="100000"/>
                  </a:srgbClr>
                </a:solidFill>
                <a:latin typeface="Calibri"/>
              </a:rPr>
              <a:t><![CDATA[Temporary spanning external fixator (knee-spanning or femoral spanning); reduces haematoma; controls pain; allows nursing; converts to IMN when stable]]></a:t>
            </a:r>
            <a:br/>
            <a:r>
              <a:rPr lang="en-US" strike="noStrike" sz="1400" spc="0" u="none" cap="none">
                <a:solidFill>
                  <a:srgbClr val="1E293B">
                    <a:alpha val="100000"/>
                  </a:srgbClr>
                </a:solidFill>
                <a:latin typeface="Calibri"/>
              </a:rPr>
              <a:t><![CDATA[Antegrade IMN — gold standard; performed at day 3–10 when physiological criteria met; pin-site infections from ExFix are a minor concern but do not preclude IMN if manag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shaft fracture (open/closed)]]></a:t>
            </a:r>
            <a:br/>
            <a:r>
              <a:rPr lang="en-US" strike="noStrike" sz="1400" spc="0" u="none" cap="none">
                <a:solidFill>
                  <a:srgbClr val="1E293B">
                    <a:alpha val="100000"/>
                  </a:srgbClr>
                </a:solidFill>
                <a:latin typeface="Calibri"/>
              </a:rPr>
              <a:t><![CDATA[Spanning ankle or tibial ExFix; wound management (NPWT for open wounds); debridement under DCO timing]]></a:t>
            </a:r>
            <a:br/>
            <a:r>
              <a:rPr lang="en-US" strike="noStrike" sz="1400" spc="0" u="none" cap="none">
                <a:solidFill>
                  <a:srgbClr val="1E293B">
                    <a:alpha val="100000"/>
                  </a:srgbClr>
                </a:solidFill>
                <a:latin typeface="Calibri"/>
              </a:rPr>
              <a:t><![CDATA[Tibial IMN at day 3–10; plastic surgery input for soft tissue reconstruction; free flap if Gustilo IIIB/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s — open book (APC II/III)]]></a:t>
            </a:r>
            <a:br/>
            <a:r>
              <a:rPr lang="en-US" strike="noStrike" sz="1400" spc="0" u="none" cap="none">
                <a:solidFill>
                  <a:srgbClr val="1E293B">
                    <a:alpha val="100000"/>
                  </a:srgbClr>
                </a:solidFill>
                <a:latin typeface="Calibri"/>
              </a:rPr>
              <a:t><![CDATA[Pelvic binder in ED; anterior pelvic ExFix in operating room if unstable; retroperitoneal packing ± embolisation for haemorrhage control]]></a:t>
            </a:r>
            <a:br/>
            <a:r>
              <a:rPr lang="en-US" strike="noStrike" sz="1400" spc="0" u="none" cap="none">
                <a:solidFill>
                  <a:srgbClr val="1E293B">
                    <a:alpha val="100000"/>
                  </a:srgbClr>
                </a:solidFill>
                <a:latin typeface="Calibri"/>
              </a:rPr>
              <a:t><![CDATA[Anterior symphyseal plating ± posterior SI joint screw fixation at day 3–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fracture with unstable pelvis]]></a:t>
            </a:r>
            <a:br/>
            <a:r>
              <a:rPr lang="en-US" strike="noStrike" sz="1400" spc="0" u="none" cap="none">
                <a:solidFill>
                  <a:srgbClr val="1E293B">
                    <a:alpha val="100000"/>
                  </a:srgbClr>
                </a:solidFill>
                <a:latin typeface="Calibri"/>
              </a:rPr>
              <a:t><![CDATA[Skeletal traction (distal femoral Steinmann pin) to maintain hip reduction and reduce haemorrhage; pelvic binder for associated pelvic ring injury]]></a:t>
            </a:r>
            <a:br/>
            <a:r>
              <a:rPr lang="en-US" strike="noStrike" sz="1400" spc="0" u="none" cap="none">
                <a:solidFill>
                  <a:srgbClr val="1E293B">
                    <a:alpha val="100000"/>
                  </a:srgbClr>
                </a:solidFill>
                <a:latin typeface="Calibri"/>
              </a:rPr>
              <a:t><![CDATA[ORIF acetabulum at day 3–10 when physiologically optimised; the window for acetabular ORIF (before fibrosis) is days 3–1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pe HC et al. Impact of intramedullary femoral fixation on pulmonary function in patients with an associated pulmonary contusion. J Trauma. 1993.]]></a:t>
            </a:r>
            <a:br/>
            <a:r>
              <a:rPr lang="en-US" strike="noStrike" sz="1200" spc="0" u="none" cap="none">
                <a:solidFill>
                  <a:srgbClr val="1E293B">
                    <a:alpha val="100000"/>
                  </a:srgbClr>
                </a:solidFill>
                <a:latin typeface="Calibri"/>
              </a:rPr>
              <a:t><![CDATA[Rotondo MF, Schwab CW et al. `Damage control` — an approach for improved survival in exsanguinating penetrating abdominal injury. J Trauma. 1993.]]></a:t>
            </a:r>
            <a:br/>
            <a:r>
              <a:rPr lang="en-US" strike="noStrike" sz="1200" spc="0" u="none" cap="none">
                <a:solidFill>
                  <a:srgbClr val="1E293B">
                    <a:alpha val="100000"/>
                  </a:srgbClr>
                </a:solidFill>
                <a:latin typeface="Calibri"/>
              </a:rPr>
              <a:t><![CDATA[CRASH-2 trial collaborators. Effects of tranexamic acid on death, vascular occlusive events, and blood transfusion in trauma patients. Lancet. 2010.]]></a:t>
            </a:r>
            <a:br/>
            <a:r>
              <a:rPr lang="en-US" strike="noStrike" sz="1200" spc="0" u="none" cap="none">
                <a:solidFill>
                  <a:srgbClr val="1E293B">
                    <a:alpha val="100000"/>
                  </a:srgbClr>
                </a:solidFill>
                <a:latin typeface="Calibri"/>
              </a:rPr>
              <a:t><![CDATA[Pape HC et al. Timing of major fracture care in polytrauma patients — an update on principles, tools, and the current practice of `damage control orthopaedics`. J Orthop Trauma. 2014.]]></a:t>
            </a:r>
            <a:br/>
            <a:r>
              <a:rPr lang="en-US" strike="noStrike" sz="1200" spc="0" u="none" cap="none">
                <a:solidFill>
                  <a:srgbClr val="1E293B">
                    <a:alpha val="100000"/>
                  </a:srgbClr>
                </a:solidFill>
                <a:latin typeface="Calibri"/>
              </a:rPr>
              <a:t><![CDATA[Scalea TM et al. External fixation as a bridge to intramedullary nailing for patients with multiple injuries and with f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ncept: balance early fixation vs systemic insult. ETC = early total care in stable patients; DCO = staged for unstable. Indicators for DCO: ISS >40, hypothermia, acidosis, coagulopathy. DCO: temporary ex-fix → definitive fixation after stabilization. Goal: prevent ‘second hit’ phenomenon.]]>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olytrauma — Damage Control Orthopaed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 for Damage Control]]></a:t>
            </a:r>
            <a:br/>
            <a:br/>
            <a:r>
              <a:rPr lang="en-US" strike="noStrike" sz="1400" spc="0" u="none" cap="none">
                <a:solidFill>
                  <a:srgbClr val="1E293B">
                    <a:alpha val="100000"/>
                  </a:srgbClr>
                </a:solidFill>
                <a:latin typeface="Calibri"/>
              </a:rPr>
              <a:t><![CDATA[Damage control orthopaedics (DCO) represents a fundamental paradigm shift in the surgical management of the multiply injured patient. The concept emerged from the recognition that definitive early total care (ETC) — immediate intramedullary nailing of long bone fractures within hours of injury — in physiologically unstable polytrauma patients was associated with unacceptably high rates of systemic complications including acute respiratory distress syndrome (ARDS), multiple organ failure (MOF), and death. DCO philosophy prioritises physiological stabilisation over anatomical reconstruction: temporary fracture control is achieved rapidly (external fixation), followed by intensive resuscitation and correction of the `lethal triad`, and definitive fixation is deferred until the patient is physiologically optimi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ethal triad (triad of death): hypothermia + acidosis + coagulopathy; these three physiological derangements are mutually reinforcing and cumulatively lethal: hypothermia impairs coagulation factor function and platelet aggregation; acidosis (from hypoperfusion and anaerobic metabolism) causes coagulopathy and impairs cardiac function; coagulopathy causes continued haemorrhage and worsening acidosis; breaking the lethal triad is the central goal of damage control resuscitation; definitive orthopaedic surgery (particularly intramedullary nailing) adds further physiological insult — bone marrow embolism, inflammatory mediator release, blood loss, anaesthetic time — which can be lethal in this contex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econd hit` concept: the initial injury (road traffic accident, fall from height) constitutes the `first hit` — causing tissue necrosis, haemorrhage, systemic inflammatory response syndrome (SIRS), and priming of the immune system; definitive surgery in an already primed/stressed inflammatory milieu constitutes the `second hit` — potentially triggering an exaggerated systemic inflammatory response leading to ARDS and MOF; DCO minimises the surgical second hit by performing only temporising, short-duration procedures in the acute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context: the concept was formalised by Rotondo and Schwab for abdominal trauma in the 1990s and applied to orthopaedics by Scalea, Pape, and colleagues; the Berlin group (Pape et al.) defined the physiological criteria for ETC vs DCO and proposed the `border zone` concep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Classification — Safe, Border, Unstable, In Extremis]]></a:t>
            </a:r>
            <a:br/>
            <a:br/>
            <a:br/>
            <a:br/>
            <a:br/>
            <a:r>
              <a:rPr lang="en-US" strike="noStrike" sz="1400" spc="0" u="none" cap="none">
                <a:solidFill>
                  <a:srgbClr val="1E293B">
                    <a:alpha val="100000"/>
                  </a:srgbClr>
                </a:solidFill>
                <a:latin typeface="Calibri"/>
              </a:rPr>
              <a:t><![CDATA[Group]]></a:t>
            </a:r>
            <a:br/>
            <a:r>
              <a:rPr lang="en-US" strike="noStrike" sz="1400" spc="0" u="none" cap="none">
                <a:solidFill>
                  <a:srgbClr val="1E293B">
                    <a:alpha val="100000"/>
                  </a:srgbClr>
                </a:solidFill>
                <a:latin typeface="Calibri"/>
              </a:rPr>
              <a:t><![CDATA[Physiological Criteria]]></a:t>
            </a:r>
            <a:br/>
            <a:r>
              <a:rPr lang="en-US" strike="noStrike" sz="1400" spc="0" u="none" cap="none">
                <a:solidFill>
                  <a:srgbClr val="1E293B">
                    <a:alpha val="100000"/>
                  </a:srgbClr>
                </a:solidFill>
                <a:latin typeface="Calibri"/>
              </a:rPr>
              <a:t><![CDATA[Recommended Strategy]]></a:t>
            </a:r>
            <a:br/>
            <a:r>
              <a:rPr lang="en-US" strike="noStrike" sz="1400" spc="0" u="none" cap="none">
                <a:solidFill>
                  <a:srgbClr val="1E293B">
                    <a:alpha val="100000"/>
                  </a:srgbClr>
                </a:solidFill>
                <a:latin typeface="Calibri"/>
              </a:rPr>
              <a:t><![CDATA[Tim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ETC appropriate)]]></a:t>
            </a:r>
            <a:br/>
            <a:r>
              <a:rPr lang="en-US" strike="noStrike" sz="1400" spc="0" u="none" cap="none">
                <a:solidFill>
                  <a:srgbClr val="1E293B">
                    <a:alpha val="100000"/>
                  </a:srgbClr>
                </a:solidFill>
                <a:latin typeface="Calibri"/>
              </a:rPr>
              <a:t><![CDATA[Haemodynamically stable; no major head injury; ISS <20 (or ISS <40 without thoracic injury); lactate <2.5 mmol/L; base deficit <6 mEq/L; no coagulopathy (PT/APTT normal); temperature >35°C; transfusion <10 units; no signs of ongoing haemorrhage]]></a:t>
            </a:r>
            <a:br/>
            <a:r>
              <a:rPr lang="en-US" strike="noStrike" sz="1400" spc="0" u="none" cap="none">
                <a:solidFill>
                  <a:srgbClr val="1E293B">
                    <a:alpha val="100000"/>
                  </a:srgbClr>
                </a:solidFill>
                <a:latin typeface="Calibri"/>
              </a:rPr>
              <a:t><![CDATA[Early total care (ETC) — definitive fracture fixation within 24 hours; IMN of femur and tibia; ORIF as required; proceed directly to definitive fixation]]></a:t>
            </a:r>
            <a:br/>
            <a:r>
              <a:rPr lang="en-US" strike="noStrike" sz="1400" spc="0" u="none" cap="none">
                <a:solidFill>
                  <a:srgbClr val="1E293B">
                    <a:alpha val="100000"/>
                  </a:srgbClr>
                </a:solidFill>
                <a:latin typeface="Calibri"/>
              </a:rPr>
              <a:t><![CDATA[Within 24 hours of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rder zone (DCO vs ETC — individualise)]]></a:t>
            </a:r>
            <a:br/>
            <a:r>
              <a:rPr lang="en-US" strike="noStrike" sz="1400" spc="0" u="none" cap="none">
                <a:solidFill>
                  <a:srgbClr val="1E293B">
                    <a:alpha val="100000"/>
                  </a:srgbClr>
                </a:solidFill>
                <a:latin typeface="Calibri"/>
              </a:rPr>
              <a:t><![CDATA[ISS >40; bilateral femoral fractures with ISS >20; associated moderate head injury (GCS 9–13); moderate chest injury (AIS 2–3); moderate blood loss (10–20 units transfusion); mild coagulopathy; lactate 2.5–4 mmol/L; base deficit 6–10 mEq/L; temperature 33–35°C]]></a:t>
            </a:r>
            <a:br/>
            <a:r>
              <a:rPr lang="en-US" strike="noStrike" sz="1400" spc="0" u="none" cap="none">
                <a:solidFill>
                  <a:srgbClr val="1E293B">
                    <a:alpha val="100000"/>
                  </a:srgbClr>
                </a:solidFill>
                <a:latin typeface="Calibri"/>
              </a:rPr>
              <a:t><![CDATA[CONTROVERSIAL — both ETC and DCO are reported in this group; decision based on trajectory (improving vs deteriorating), surgeon experience, and local protocols; if any doubt → DCO; DCO is the safer choice when uncertain; `when in doubt — damage control`]]></a:t>
            </a:r>
            <a:br/>
            <a:r>
              <a:rPr lang="en-US" strike="noStrike" sz="1400" spc="0" u="none" cap="none">
                <a:solidFill>
                  <a:srgbClr val="1E293B">
                    <a:alpha val="100000"/>
                  </a:srgbClr>
                </a:solidFill>
                <a:latin typeface="Calibri"/>
              </a:rPr>
              <a:t><![CDATA[External fixation within 2–4 hours; conversion to definitive fixation at 3–10 d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stable (DCO mandatory)]]></a:t>
            </a:r>
            <a:br/>
            <a:r>
              <a:rPr lang="en-US" strike="noStrike" sz="1400" spc="0" u="none" cap="none">
                <a:solidFill>
                  <a:srgbClr val="1E293B">
                    <a:alpha val="100000"/>
                  </a:srgbClr>
                </a:solidFill>
                <a:latin typeface="Calibri"/>
              </a:rPr>
              <a:t><![CDATA[Haemodynamically unstable despite initial resuscitation; base deficit >8–10 mEq/L; lactate >4 mmol/L; significant coagulopathy; ongoing blood transfusion >5–10 units/hour; significant hypothermia (<33°C); severe head injury (GCS <8); severe bilateral chest trauma (AIS ≥3); abdominal/pelvic haemorrhage requiring intervention]]></a:t>
            </a:r>
            <a:br/>
            <a:r>
              <a:rPr lang="en-US" strike="noStrike" sz="1400" spc="0" u="none" cap="none">
                <a:solidFill>
                  <a:srgbClr val="1E293B">
                    <a:alpha val="100000"/>
                  </a:srgbClr>
                </a:solidFill>
                <a:latin typeface="Calibri"/>
              </a:rPr>
              <a:t><![CDATA[DCO mandatory — temporary external fixation of long bone fractures; pelvic binder or pelvic external fixator for pelvic ring injuries; haemorrhage control (packing, embolisation); definitive fixation deferred to day 3–10 after physiological stabilisation]]></a:t>
            </a:r>
            <a:br/>
            <a:r>
              <a:rPr lang="en-US" strike="noStrike" sz="1400" spc="0" u="none" cap="none">
                <a:solidFill>
                  <a:srgbClr val="1E293B">
                    <a:alpha val="100000"/>
                  </a:srgbClr>
                </a:solidFill>
                <a:latin typeface="Calibri"/>
              </a:rPr>
              <a:t><![CDATA[ExFix within 1–2 hours; resuscitation; definitive fixation 3–10 d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4">
  <a:themeElements>
    <a:clrScheme name="Theme4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2026-05-25T06:39:36Z</dcterms:created>
  <dcterms:modified xsi:type="dcterms:W3CDTF">2026-05-25T06:39:36Z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