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0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sifo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fragments; the pisiform is shattered; typically from high-energy direct impact (dense bone compressing between the impacting object and the triquetrum); the articular surface of the pisiotriquetral joint is invariably disrupted]]></a:t>
            </a:r>
            <a:br/>
            <a:r>
              <a:rPr lang="en-US" strike="noStrike" sz="1400" spc="0" u="none" cap="none">
                <a:solidFill>
                  <a:srgbClr val="1E293B">
                    <a:alpha val="100000"/>
                  </a:srgbClr>
                </a:solidFill>
                <a:latin typeface="Calibri"/>
              </a:rPr>
              <a:t><![CDATA[Unstable; the fragments have no inherent stability]]></a:t>
            </a:r>
            <a:br/>
            <a:r>
              <a:rPr lang="en-US" strike="noStrike" sz="1400" spc="0" u="none" cap="none">
                <a:solidFill>
                  <a:srgbClr val="1E293B">
                    <a:alpha val="100000"/>
                  </a:srgbClr>
                </a:solidFill>
                <a:latin typeface="Calibri"/>
              </a:rPr>
              <a:t><![CDATA[A higher proportion of comminuted fractures ultimately require pisiform excision (either acutely or for post-traumatic pisiotriquetral arthritis); primary excision can be considered at the outset for severely comminuted fractures in high-deman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pisiotriquetral)]]></a:t>
            </a:r>
            <a:br/>
            <a:r>
              <a:rPr lang="en-US" strike="noStrike" sz="1400" spc="0" u="none" cap="none">
                <a:solidFill>
                  <a:srgbClr val="1E293B">
                    <a:alpha val="100000"/>
                  </a:srgbClr>
                </a:solidFill>
                <a:latin typeface="Calibri"/>
              </a:rPr>
              <a:t><![CDATA[The fracture involves or extends into the articular surface between the pisiform and triquetrum; may be part of a transverse or comminuted pattern; the articular disruption is the key feature affecting long-term prognosis]]></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Articular involvement directly predicts post-traumatic pisiotriquetral arthritis; even anatomically healed articular fractures may develop symptomatic arthritis, particularly in high-demand workers and athletes; CT is essential to identify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ulsion / stress]]></a:t>
            </a:r>
            <a:br/>
            <a:r>
              <a:rPr lang="en-US" strike="noStrike" sz="1400" spc="0" u="none" cap="none">
                <a:solidFill>
                  <a:srgbClr val="1E293B">
                    <a:alpha val="100000"/>
                  </a:srgbClr>
                </a:solidFill>
                <a:latin typeface="Calibri"/>
              </a:rPr>
              <a:t><![CDATA[A small cortical fragment avulsed from the proximal pole of the pisiform by the FCU tendon; or a stress fracture (typically transverse) from repetitive loading; occurs in gymnasts, rowers, and users of hand tools]]></a:t>
            </a:r>
            <a:br/>
            <a:r>
              <a:rPr lang="en-US" strike="noStrike" sz="1400" spc="0" u="none" cap="none">
                <a:solidFill>
                  <a:srgbClr val="1E293B">
                    <a:alpha val="100000"/>
                  </a:srgbClr>
                </a:solidFill>
                <a:latin typeface="Calibri"/>
              </a:rPr>
              <a:t><![CDATA[Often minimally displaced; the FCU maintains position]]></a:t>
            </a:r>
            <a:br/>
            <a:r>
              <a:rPr lang="en-US" strike="noStrike" sz="1400" spc="0" u="none" cap="none">
                <a:solidFill>
                  <a:srgbClr val="1E293B">
                    <a:alpha val="100000"/>
                  </a:srgbClr>
                </a:solidFill>
                <a:latin typeface="Calibri"/>
              </a:rPr>
              <a:t><![CDATA[Rest and activity modification are the cornerstone of management; most stress fractures heal with 6–8 weeks of immobilisation and activity cessation; return to sport is permitted once pain-free; chronic symptomatic cases → pisiform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injury or overuse (in stress fractures); hypothenar pain; pain with grip and pinch; pain on wrist flexion and ulnar deviation (FCU activation loads the pisiotriquetral joint); weakness of grip; paraesthesia in the little finger and/or ring finger (ulnar nerve involvement) — if present, document carefully including whether it is sensory only (superficial branch) or both motor and sensory (both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directly over the pisiform (on the medial volar wrist, just distal to the wrist flexion crease at the proximal hypothenar eminence); the pisiform is the most easily palpable carpal bone — it is subcutaneous and mobile when the wrist is relaxed; the `Pisiform ballottement test` (pressing the pisiform against the triquetrum and applying shear stress) reproduces pain in pisiotriquetral joint pathology; Finkelstein`s sign is NOT positive (the FCU is not involved in the de Quervain`s mechanism); ulnar nerve assessment: test intrinsic function (Froment`s sign — compensatory IP flexion with pinch from adductor pollicis weakness), two-point discrimination in the little finger and ulnar ring finger, and grip/pinch dynam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the standard PA and lateral wrist views frequently MISS pisiform fractures because the pisiform is superimposed on other structures in these projections; specialised views are required: (1) the carpal tunnel view (the wrist is maximally dorsiflexed and the X-ray beam is directed along the palm axis) — this projects the pisiform free of overlying structures and demonstrates transverse and comminuted fractures clearly; (2) the supinated oblique (30–45° supination oblique) view — another option that profiles the pisiform; (3) the lateral wrist view with the forearm in 30° supination — may also demonstrate the pisiform profile; sensitivity of standard two-view wrist X-ray for pisiform fractures is approximately 60–65%; sensitivity of the carpal tunnel view i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investigation for pisiform fractures; CT clearly demonstrates: the fracture pattern (transverse, comminuted, articular); the degree of displacement; the extent of pisiotriquetral articular surface involvement; associated triquetral fractures; the position of free fragments; CT should be obtained for all suspected pisiform fractures where plain radiographs are inconclusive or where surgical planning is required; sagittal and coronal CT reconstructions are the most useful planes for pisiform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useful for: (1) detecting stress fractures before they are radiologically apparent (bone marrow oedema — STIR high signal); (2) assessing soft tissue injuries (FCU, Guyon`s canal structures, ulnar nerve); (3) assessing the pisiotriquetral articular cartilage; (4) distinguishing pisiform non-union from bisected pisiform (a normal anatomical variant in which the pisiform fails to fuse from two ossification centres — a bipartite pisiform has smooth corticated margins and no associated marrow oedema, distinguishing it from a fracture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NCS) / electromyography (EMG): indicated if ulnar nerve injury is suspected; confirms the level of compression (at Guyon`s canal vs more proximal); identifies which branch is affected (superficial sensory, deep motor, or both); guides surgical planning if nerve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lakrishnan C, Mundinger GS, Bhatt R, et al. Pisiform fractures: a systematic review and management algorithm. Hand (N Y). 2020;15(3):305–314.]]></a:t>
            </a:r>
            <a:br/>
            <a:r>
              <a:rPr lang="en-US" strike="noStrike" sz="1200" spc="0" u="none" cap="none">
                <a:solidFill>
                  <a:srgbClr val="1E293B">
                    <a:alpha val="100000"/>
                  </a:srgbClr>
                </a:solidFill>
                <a:latin typeface="Calibri"/>
              </a:rPr>
              <a:t><![CDATA[Immermann EW. Dislocation of the pisiform. J Bone Joint Surg Am. 1948;30(2):489–492.]]></a:t>
            </a:r>
            <a:br/>
            <a:r>
              <a:rPr lang="en-US" strike="noStrike" sz="1200" spc="0" u="none" cap="none">
                <a:solidFill>
                  <a:srgbClr val="1E293B">
                    <a:alpha val="100000"/>
                  </a:srgbClr>
                </a:solidFill>
                <a:latin typeface="Calibri"/>
              </a:rPr>
              <a:t><![CDATA[Carroll RE, Coyle MP Jr. Dysfunction of the pisotriquetral joint: treatment by excision of the pisiform. J Hand Surg Am. 1985;10(5):703–707.]]></a:t>
            </a:r>
            <a:br/>
            <a:r>
              <a:rPr lang="en-US" strike="noStrike" sz="1200" spc="0" u="none" cap="none">
                <a:solidFill>
                  <a:srgbClr val="1E293B">
                    <a:alpha val="100000"/>
                  </a:srgbClr>
                </a:solidFill>
                <a:latin typeface="Calibri"/>
              </a:rPr>
              <a:t><![CDATA[Howard FM. Ulnar-nerve palsy in wrist fractures. J Bone Joint Surg Am. 1961;43(8):1197–1201.]]></a:t>
            </a:r>
            <a:br/>
            <a:r>
              <a:rPr lang="en-US" strike="noStrike" sz="1200" spc="0" u="none" cap="none">
                <a:solidFill>
                  <a:srgbClr val="1E293B">
                    <a:alpha val="100000"/>
                  </a:srgbClr>
                </a:solidFill>
                <a:latin typeface="Calibri"/>
              </a:rPr>
              <a:t><![CDATA[Palmieri TJ. Pisiform area pain treatment by pisiform excision. J Hand Surg Am. 1982;7(5):477–480.]]></a:t>
            </a:r>
            <a:br/>
            <a:r>
              <a:rPr lang="en-US" strike="noStrike" sz="1200" spc="0" u="none" cap="none">
                <a:solidFill>
                  <a:srgbClr val="1E293B">
                    <a:alpha val="100000"/>
                  </a:srgbClr>
                </a:solidFill>
                <a:latin typeface="Calibri"/>
              </a:rPr>
              <a:t><![CDATA[Pevny T, Rayan GM, Egle D. Ligamentous and tendinous support of the pisiform, anatomic and biomechanical study. J Hand Surg Am. 1995;20(2):299–304.]]></a:t>
            </a:r>
            <a:br/>
            <a:r>
              <a:rPr lang="en-US" strike="noStrike" sz="1200" spc="0" u="none" cap="none">
                <a:solidFill>
                  <a:srgbClr val="1E293B">
                    <a:alpha val="100000"/>
                  </a:srgbClr>
                </a:solidFill>
                <a:latin typeface="Calibri"/>
              </a:rPr>
              <a:t><![CDATA[Vasilas A, Grieco RV, Bartone N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pisiform is a sesamoid bone located within the flexor carpi ulnaris (FCU) tendon on the medial side of the wrist, articulating with the triquetrum at the pisiotriquetral joint. Pisiform fractures are uncommon injuries, typically caused by a direct blow to the hypothenar eminence or a fall onto the outstretched hand. They account for less than 2% of all carpal fractures and are frequently missed on standard PA and lateral wrist radiographs, requiring a carpal tunnel view or a supinated oblique view for detection — CT is the gold standard. The ulnar nerve and artery pass directly adjacent to the pisiform within Guyon's canal, making them v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sifo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isiform is the smallest of the eight carpal bones and is unique in being a true sesamoid bone — it develops within the substance of the flexor carpi ulnaris (FCU) tendon rather than as a primary carpal ossification centre. It articulates with the triquetrum at the pisiotriquetral joint (a small synovial joint) and has no direct articulation with any other carpal bone. It forms the medial border of Guyon`s canal (the ulnar canal), through which the ulnar nerve and artery pass immediately adjacent to its medial and anterior surfaces. It serves as the origin of the abductor digiti minimi (ADM) and flexor digiti minimi (FDM), and as the insertion point of the flexor retinaculum and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yon`s canal anatomy: the pisiform forms the medial wall of Guyon`s canal; the ulnar nerve divides into its superficial (sensory) and deep (motor) branches within or just distal to the canal; a pisiform fracture or post-traumatic haematoma can compress either or both branches; compression of the deep motor branch → intrinsic hand weakness (ulnar nerve motor palsy — `bishop`s hand` deformity — interosseous weakness, hypothenar weakness) without sensory loss; compression of the superficial sensory branch → little finger and ulnar ring finger numbness; combined compression → both deficits; always examine the ulnar nerve distribution in all pisiform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role: the pisiform acts as a pulley for the FCU (increasing its mechanical advantage by moving the tendon further from the wrist joint axis), as a bony lever for the hypothenar muscles (ADM/FDM originate from it), and as part of the `pisiform-triquetrum complex` that helps stabilise the medial wrist; pisiform excision has minimal long-term impact on grip strength because the FCU reattaches directly to the hamate and fifth metacarpal via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 Mechanism]]></a:t>
            </a:r>
            <a:br/>
            <a:br/>
            <a:r>
              <a:rPr lang="en-US" strike="noStrike" sz="1400" spc="0" u="none" cap="none">
                <a:solidFill>
                  <a:srgbClr val="1E293B">
                    <a:alpha val="100000"/>
                  </a:srgbClr>
                </a:solidFill>
                <a:latin typeface="Calibri"/>
              </a:rPr>
              <a:t><![CDATA[Epidemiology: pisiform fractures account for approximately 0.2–1.2% of all carpal fractures; they are the least common of the common carpal fractures (behind scaphoid, triquetrum, and trapezium); they occur most commonly in young to middle-aged adults; male predominance; frequently missed (up to 40–50% are not identified on initial radiography); they are particularly common in sports involving direct contact with a ball, handle, or racquet (hockey, baseball, cycling, gymnastics — the hypothenar eminence is directly impacted); occupational injuries from pneumatic tools and direct blows to the palm also account for a significant propo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1) direct impact — the most common mechanism; a direct blow to the hypothenar eminence (the prominent fleshy pad overlying the pisiform on the medial palm) drives the pisiform against the triquetrum; the pisiform is compressed between the impacting object and the hard triquetrum, resulting in a comminuted or transverse fracture; examples: a fall onto a clenched fist, a cricket ball or hockey puck impacting the palm, handlebar injury in cycling; (2) avulsion — forced dorsiflexion or strong FCU contraction may avulse a fragment from the pisiform at the FCU-pisiform junction; this mechanism is similar to the avulsion that causes pisiform stress fractures in gymnasts and rowers; (3) stress fracture — repetitive loading from tool use or sport produces a stress fracture, typically transverse through the mid-pisiform; the `cane fracture` in elderly patients using walking canes is a classic 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re is no universally adopted numerical classification for pisiform fractures. The fractures are most commonly described by their morphological pattern, which guides management and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a:t>
            </a:r>
            <a:br/>
            <a:r>
              <a:rPr lang="en-US" strike="noStrike" sz="1400" spc="0" u="none" cap="none">
                <a:solidFill>
                  <a:srgbClr val="1E293B">
                    <a:alpha val="100000"/>
                  </a:srgbClr>
                </a:solidFill>
                <a:latin typeface="Calibri"/>
              </a:rPr>
              <a:t><![CDATA[The most common pattern; a horizontal fracture line divides the pisiform into proximal and distal halves; occurs from direct impact; the fracture plane is perpendicular to the long axis of the pisiform]]></a:t>
            </a:r>
            <a:br/>
            <a:r>
              <a:rPr lang="en-US" strike="noStrike" sz="1400" spc="0" u="none" cap="none">
                <a:solidFill>
                  <a:srgbClr val="1E293B">
                    <a:alpha val="100000"/>
                  </a:srgbClr>
                </a:solidFill>
                <a:latin typeface="Calibri"/>
              </a:rPr>
              <a:t><![CDATA[Relatively stable if undisplaced; the FCU tendon holds the fragments together in most cases]]></a:t>
            </a:r>
            <a:br/>
            <a:r>
              <a:rPr lang="en-US" strike="noStrike" sz="1400" spc="0" u="none" cap="none">
                <a:solidFill>
                  <a:srgbClr val="1E293B">
                    <a:alpha val="100000"/>
                  </a:srgbClr>
                </a:solidFill>
                <a:latin typeface="Calibri"/>
              </a:rPr>
              <a:t><![CDATA[Most respond to non-operative management; the fracture heals reliably with cast immobilisation in wrist flexion + ulnar deviation (relaxing the FC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2026-04-07T10:46:31Z</dcterms:created>
  <dcterms:modified xsi:type="dcterms:W3CDTF">2026-04-07T10:46:31Z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