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76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thes Disease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1971)]]></a:t>
            </a:r>
            <a:br/>
            <a:r>
              <a:rPr lang="en-US" strike="noStrike" sz="1400" spc="0" u="none" cap="none">
                <a:solidFill>
                  <a:srgbClr val="1E293B">
                    <a:alpha val="100000"/>
                  </a:srgbClr>
                </a:solidFill>
                <a:latin typeface="Calibri"/>
              </a:rPr>
              <a:t><![CDATA[Amount of femoral head involvement at fragmentation stage]]></a:t>
            </a:r>
            <a:br/>
            <a:r>
              <a:rPr lang="en-US" strike="noStrike" sz="1400" spc="0" u="none" cap="none">
                <a:solidFill>
                  <a:srgbClr val="1E293B">
                    <a:alpha val="100000"/>
                  </a:srgbClr>
                </a:solidFill>
                <a:latin typeface="Calibri"/>
              </a:rPr>
              <a:t><![CDATA[I: anterior 25%; II: anterior 50%; III: 75%; IV: whole head]]></a:t>
            </a:r>
            <a:br/>
            <a:r>
              <a:rPr lang="en-US" strike="noStrike" sz="1400" spc="0" u="none" cap="none">
                <a:solidFill>
                  <a:srgbClr val="1E293B">
                    <a:alpha val="100000"/>
                  </a:srgbClr>
                </a:solidFill>
                <a:latin typeface="Calibri"/>
              </a:rPr>
              <a:t><![CDATA[Historical; Catterall III and IV have worst prognosis; reliable only in fragmentation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1992)]]></a:t>
            </a:r>
            <a:br/>
            <a:r>
              <a:rPr lang="en-US" strike="noStrike" sz="1400" spc="0" u="none" cap="none">
                <a:solidFill>
                  <a:srgbClr val="1E293B">
                    <a:alpha val="100000"/>
                  </a:srgbClr>
                </a:solidFill>
                <a:latin typeface="Calibri"/>
              </a:rPr>
              <a:t><![CDATA[Height of the lateral pillar of the epiphysis compared to normal, measured in the fragmentation phase]]></a:t>
            </a:r>
            <a:br/>
            <a:r>
              <a:rPr lang="en-US" strike="noStrike" sz="1400" spc="0" u="none" cap="none">
                <a:solidFill>
                  <a:srgbClr val="1E293B">
                    <a:alpha val="100000"/>
                  </a:srgbClr>
                </a:solidFill>
                <a:latin typeface="Calibri"/>
              </a:rPr>
              <a:t><![CDATA[A: lateral pillar height maintained; B: lateral pillar >50% height; B/C border: exactly 50%; C: lateral pillar <50% height]]></a:t>
            </a:r>
            <a:br/>
            <a:r>
              <a:rPr lang="en-US" strike="noStrike" sz="1400" spc="0" u="none" cap="none">
                <a:solidFill>
                  <a:srgbClr val="1E293B">
                    <a:alpha val="100000"/>
                  </a:srgbClr>
                </a:solidFill>
                <a:latin typeface="Calibri"/>
              </a:rPr>
              <a:t><![CDATA[Most widely used; Herring C has the worst prognosis; most reliably assessed during early fragmentation; guides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classification is the most important classification for guiding treatment: Herring A and B in children under 8 years have an excellent prognosis with non-operative management; Herring B/C and C (and B in children over 8) have significantly worse prognosis and are the primary indications for surgical contai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head at risk" signs: indicators of a poor prognosis — lateral calcification lateral to the epiphysis, Gage sign (V-shaped defect in the lateral epiphysis and adjacent metaphysis), metaphyseal cysts, lateral extrusion of the epiphysis, horizontal growth plate; the presence of two or more head-at-risk signs suggests a poorer prognosis and may prompt earlier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 Classification — Stulberg]]></a:t>
            </a:r>
            <a:br/>
            <a:br/>
            <a:br/>
            <a:br/>
            <a:br/>
            <a:r>
              <a:rPr lang="en-US" strike="noStrike" sz="1400" spc="0" u="none" cap="none">
                <a:solidFill>
                  <a:srgbClr val="1E293B">
                    <a:alpha val="100000"/>
                  </a:srgbClr>
                </a:solidFill>
                <a:latin typeface="Calibri"/>
              </a:rPr>
              <a:t><![CDATA[Stulberg Class]]></a:t>
            </a:r>
            <a:br/>
            <a:r>
              <a:rPr lang="en-US" strike="noStrike" sz="1400" spc="0" u="none" cap="none">
                <a:solidFill>
                  <a:srgbClr val="1E293B">
                    <a:alpha val="100000"/>
                  </a:srgbClr>
                </a:solidFill>
                <a:latin typeface="Calibri"/>
              </a:rPr>
              <a:t><![CDATA[Femoral Head Shape]]></a:t>
            </a:r>
            <a:br/>
            <a:r>
              <a:rPr lang="en-US" strike="noStrike" sz="1400" spc="0" u="none" cap="none">
                <a:solidFill>
                  <a:srgbClr val="1E293B">
                    <a:alpha val="100000"/>
                  </a:srgbClr>
                </a:solidFill>
                <a:latin typeface="Calibri"/>
              </a:rPr>
              <a:t><![CDATA[Long-term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Normal spherical head]]></a:t>
            </a:r>
            <a:br/>
            <a:r>
              <a:rPr lang="en-US" strike="noStrike" sz="1400" spc="0" u="none" cap="none">
                <a:solidFill>
                  <a:srgbClr val="1E293B">
                    <a:alpha val="100000"/>
                  </a:srgbClr>
                </a:solidFill>
                <a:latin typeface="Calibri"/>
              </a:rPr>
              <a:t><![CDATA[Excellent; no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Spherical but larger than normal (coxa magna)]]></a:t>
            </a:r>
            <a:br/>
            <a:r>
              <a:rPr lang="en-US" strike="noStrike" sz="1400" spc="0" u="none" cap="none">
                <a:solidFill>
                  <a:srgbClr val="1E293B">
                    <a:alpha val="100000"/>
                  </a:srgbClr>
                </a:solidFill>
                <a:latin typeface="Calibri"/>
              </a:rPr>
              <a:t><![CDATA[Good; minimal OA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Non-spherical but not flat (aspherical)]]></a:t>
            </a:r>
            <a:br/>
            <a:r>
              <a:rPr lang="en-US" strike="noStrike" sz="1400" spc="0" u="none" cap="none">
                <a:solidFill>
                  <a:srgbClr val="1E293B">
                    <a:alpha val="100000"/>
                  </a:srgbClr>
                </a:solidFill>
                <a:latin typeface="Calibri"/>
              </a:rPr>
              <a:t><![CDATA[Moderate OA by 5th–6th deca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Flat head (coxa plana) with normal acetabulum]]></a:t>
            </a:r>
            <a:br/>
            <a:r>
              <a:rPr lang="en-US" strike="noStrike" sz="1400" spc="0" u="none" cap="none">
                <a:solidFill>
                  <a:srgbClr val="1E293B">
                    <a:alpha val="100000"/>
                  </a:srgbClr>
                </a:solidFill>
                <a:latin typeface="Calibri"/>
              </a:rPr>
              <a:t><![CDATA[Early OA; symptomatic by 4th–5th deca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Flat head with abnormal acetabulum (adaptive acetabular deformity)]]></a:t>
            </a:r>
            <a:br/>
            <a:r>
              <a:rPr lang="en-US" strike="noStrike" sz="1400" spc="0" u="none" cap="none">
                <a:solidFill>
                  <a:srgbClr val="1E293B">
                    <a:alpha val="100000"/>
                  </a:srgbClr>
                </a:solidFill>
                <a:latin typeface="Calibri"/>
              </a:rPr>
              <a:t><![CDATA[Worst; early severe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Presentation: insidious onset of hip or knee pain (referred pain to the medial knee from the hip is common — always examine the hip in a child with knee pain); limp (Trendelenburg gait or antalgic gait); reduced hip abduction and internal rotation (earliest loss);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examination: reduced abduction and internal rotation are the earliest and most consistent findings; measure abduction in both hips in the supine position; limitation of abduction indicates loss of containment and potential extrusion; assess Thomas test for hip flexion contracture; assess limb lengths for relative shor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sign: positive when the hip abductors (gluteus medius) are weak or the hip is painful — the pelvis drops to the contralateral side during single-leg stance on the affected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e from other causes of childhood hip disease: transient synovitis (usually resolves in 1–2 weeks; inflammatory markers normal or mildly elevated), JIA, developmental dysplasia, septic arthritis (systemic illness, very elevated CRP/ESR), slipped capital femoral epiphysis (adolescents, obe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ring JA et al. The lateral pillar classification of Legg-Calve-Perthes disease. J Pediatr Orthop. 1992;12(2):143–150.]]></a:t>
            </a:r>
            <a:br/>
            <a:r>
              <a:rPr lang="en-US" strike="noStrike" sz="1200" spc="0" u="none" cap="none">
                <a:solidFill>
                  <a:srgbClr val="1E293B">
                    <a:alpha val="100000"/>
                  </a:srgbClr>
                </a:solidFill>
                <a:latin typeface="Calibri"/>
              </a:rPr>
              <a:t><![CDATA[Herring JA et al. Legg-Calve-Perthes disease. Part II: Prospective multicenter study of the effect of treatment on outcome. J Bone Joint Surg Am. 2004;86(10):2121–2134.]]></a:t>
            </a:r>
            <a:br/>
            <a:r>
              <a:rPr lang="en-US" strike="noStrike" sz="1200" spc="0" u="none" cap="none">
                <a:solidFill>
                  <a:srgbClr val="1E293B">
                    <a:alpha val="100000"/>
                  </a:srgbClr>
                </a:solidFill>
                <a:latin typeface="Calibri"/>
              </a:rPr>
              <a:t><![CDATA[Stulberg SD et al. Unrecognized childhood hip disease: a major cause of idiopathic osteoarthritis of the hip. In: Proceedings of the Third Open Scientific Meeting of the Hip Society. 1975.]]></a:t>
            </a:r>
            <a:br/>
            <a:r>
              <a:rPr lang="en-US" strike="noStrike" sz="1200" spc="0" u="none" cap="none">
                <a:solidFill>
                  <a:srgbClr val="1E293B">
                    <a:alpha val="100000"/>
                  </a:srgbClr>
                </a:solidFill>
                <a:latin typeface="Calibri"/>
              </a:rPr>
              <a:t><![CDATA[Catterall A. The natural history of Perthes disease. J Bone Joint Surg Br. 1971;53(1):37–53.]]></a:t>
            </a:r>
            <a:br/>
            <a:r>
              <a:rPr lang="en-US" strike="noStrike" sz="1200" spc="0" u="none" cap="none">
                <a:solidFill>
                  <a:srgbClr val="1E293B">
                    <a:alpha val="100000"/>
                  </a:srgbClr>
                </a:solidFill>
                <a:latin typeface="Calibri"/>
              </a:rPr>
              <a:t><![CDATA[Waldenstrom H. Die Tuberkulose des Collum Femoris. Stockholm: Almqvist & Wiksell; 1909.]]></a:t>
            </a:r>
            <a:br/>
            <a:r>
              <a:rPr lang="en-US" strike="noStrike" sz="1200" spc="0" u="none" cap="none">
                <a:solidFill>
                  <a:srgbClr val="1E293B">
                    <a:alpha val="100000"/>
                  </a:srgbClr>
                </a:solidFill>
                <a:latin typeface="Calibri"/>
              </a:rPr>
              <a:t><![CDATA[Kim HK. Legg-Calve-Perthes disease. J Am Acad Orthop Surg. 2010;18(11):676–686.]]></a:t>
            </a:r>
            <a:br/>
            <a:r>
              <a:rPr lang="en-US" strike="noStrike" sz="1200" spc="0" u="none" cap="none">
                <a:solidFill>
                  <a:srgbClr val="1E293B">
                    <a:alpha val="100000"/>
                  </a:srgbClr>
                </a:solidFill>
                <a:latin typeface="Calibri"/>
              </a:rPr>
              <a:t><![CDATA[Cam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avascular necrosis of femoral head in children 4–10 yrs. More common in boys; often unilateral. Clinical: limp, hip/knee pain, limited abduction/internal rotation. Imaging: X-ray shows increased density, fragmentation, collapse, reossification (Waldenström stages). Management: containment (bracing, osteotomy) to keep femoral head within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thes Disease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erthes disease (Legg-Calvé-Perthes disease, LCPD) is idiopathic avascular necrosis of the femoral head in children, typically affecting those aged 4–10 years. Interruption of the blood supply to the femoral epiphysis leads to bone death, subchondral fracture, resorption, and ultimately revascularisation and reossification. The outcome is determined by the degree of femoral head deformity that develops during the vulnerable avascular phase — a spherical femoral head confers a good prognosis, whereas a flattened or extruded head leads to early hip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 in 10,000 children; male:female ratio 4:1; bilateral in 10–15% (usually asymmetric, sequential); peak onset 5–7 years; white children more commonly affected; lower socioeconomic groups have higher inc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he femoral head in children: the lateral epiphyseal vessels (retinacular arteries — branches of the medial femoral circumflex artery) are the dominant supply after age 4; the ligamentum teres contribution is small and insufficient alone; these vessels are vulnerable to interruption by raised intra-articular pressure (effusion), capsular trauma, or ischaemic insult; the precise aetiology of LCPD remains unknown — hypercoagulability, repetitive microtrauma, and vascular anomalies have all been prop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self-limiting over 2–4 years through the phases of necrosis, fragmentation, re-ossification, and remodelling; the outcome (femoral head sphericity) determines the long-term risk of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under 6 at onset have the best prognosis due to greater remodelling potential; children over 8 at onset have the wors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Staging — Waldenstrom Classification]]></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D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 Initial (Necrosis)]]></a:t>
            </a:r>
            <a:br/>
            <a:r>
              <a:rPr lang="en-US" strike="noStrike" sz="1400" spc="0" u="none" cap="none">
                <a:solidFill>
                  <a:srgbClr val="1E293B">
                    <a:alpha val="100000"/>
                  </a:srgbClr>
                </a:solidFill>
                <a:latin typeface="Calibri"/>
              </a:rPr>
              <a:t><![CDATA[Joint space widening; slight increased density of the femoral epiphysis; no collapse; may see a subchondral fracture (crescent sign)]]></a:t>
            </a:r>
            <a:br/>
            <a:r>
              <a:rPr lang="en-US" strike="noStrike" sz="1400" spc="0" u="none" cap="none">
                <a:solidFill>
                  <a:srgbClr val="1E293B">
                    <a:alpha val="100000"/>
                  </a:srgbClr>
                </a:solidFill>
                <a:latin typeface="Calibri"/>
              </a:rPr>
              <a:t><![CDATA[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 Fragmentation]]></a:t>
            </a:r>
            <a:br/>
            <a:r>
              <a:rPr lang="en-US" strike="noStrike" sz="1400" spc="0" u="none" cap="none">
                <a:solidFill>
                  <a:srgbClr val="1E293B">
                    <a:alpha val="100000"/>
                  </a:srgbClr>
                </a:solidFill>
                <a:latin typeface="Calibri"/>
              </a:rPr>
              <a:t><![CDATA[Fragmentation of the epiphysis; sclerosis and lucent areas (revascularisation beginning); greatest risk of deformity during this phase; lateral extrusion may be apparent]]></a:t>
            </a:r>
            <a:br/>
            <a:r>
              <a:rPr lang="en-US" strike="noStrike" sz="1400" spc="0" u="none" cap="none">
                <a:solidFill>
                  <a:srgbClr val="1E293B">
                    <a:alpha val="100000"/>
                  </a:srgbClr>
                </a:solidFill>
                <a:latin typeface="Calibri"/>
              </a:rPr>
              <a:t><![CDATA[1–3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 Re-ossification]]></a:t>
            </a:r>
            <a:br/>
            <a:r>
              <a:rPr lang="en-US" strike="noStrike" sz="1400" spc="0" u="none" cap="none">
                <a:solidFill>
                  <a:srgbClr val="1E293B">
                    <a:alpha val="100000"/>
                  </a:srgbClr>
                </a:solidFill>
                <a:latin typeface="Calibri"/>
              </a:rPr>
              <a:t><![CDATA[New bone formation; fragments consolidate; head shape beginning to declare itself]]></a:t>
            </a:r>
            <a:br/>
            <a:r>
              <a:rPr lang="en-US" strike="noStrike" sz="1400" spc="0" u="none" cap="none">
                <a:solidFill>
                  <a:srgbClr val="1E293B">
                    <a:alpha val="100000"/>
                  </a:srgbClr>
                </a:solidFill>
                <a:latin typeface="Calibri"/>
              </a:rPr>
              <a:t><![CDATA[1–3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 — Healed (Residual)]]></a:t>
            </a:r>
            <a:br/>
            <a:r>
              <a:rPr lang="en-US" strike="noStrike" sz="1400" spc="0" u="none" cap="none">
                <a:solidFill>
                  <a:srgbClr val="1E293B">
                    <a:alpha val="100000"/>
                  </a:srgbClr>
                </a:solidFill>
                <a:latin typeface="Calibri"/>
              </a:rPr>
              <a:t><![CDATA[Ossification complete; final head shape visible; coxa magna (enlarged flat head) or near-spherical depending on outcome]]></a:t>
            </a:r>
            <a:br/>
            <a:r>
              <a:rPr lang="en-US" strike="noStrike" sz="1400" spc="0" u="none" cap="none">
                <a:solidFill>
                  <a:srgbClr val="1E293B">
                    <a:alpha val="100000"/>
                  </a:srgbClr>
                </a:solidFill>
                <a:latin typeface="Calibri"/>
              </a:rPr>
              <a:t><![CDATA[Fi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escent sign (Caffey sign): a subchondral lucency visible on the frog-leg lateral view in Stage I/II; represents a subchondral fracture through the necrotic epiphysis; an early sign of LCPD; best seen on the frog-leg lateral radiograph; implies impending collapse of the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Severity]]></a:t>
            </a:r>
            <a:br/>
            <a:br/>
            <a:r>
              <a:rPr lang="en-US" strike="noStrike" sz="1400" spc="0" u="none" cap="none">
                <a:solidFill>
                  <a:srgbClr val="1E293B">
                    <a:alpha val="100000"/>
                  </a:srgbClr>
                </a:solidFill>
                <a:latin typeface="Calibri"/>
              </a:rPr>
              <a:t><![CDATA[Two classification systems are routinely used to determine prognosis and guide management decisions in LCP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Grades]]></a:t>
            </a:r>
            <a:br/>
            <a:r>
              <a:rPr lang="en-US" strike="noStrike" sz="1400" spc="0" u="none" cap="none">
                <a:solidFill>
                  <a:srgbClr val="1E293B">
                    <a:alpha val="100000"/>
                  </a:srgbClr>
                </a:solidFill>
                <a:latin typeface="Calibri"/>
              </a:rPr>
              <a:t><![CDATA[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0">
  <a:themeElements>
    <a:clrScheme name="Theme6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2026-04-05T15:03:13Z</dcterms:created>
  <dcterms:modified xsi:type="dcterms:W3CDTF">2026-04-05T15:03:13Z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