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8141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eriprosthetic Osteolysis — Imaging &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ing & Threshold for Intervention]]></a:t>
            </a:r>
            <a:br/>
            <a:br/>
            <a:r>
              <a:rPr lang="en-US" strike="noStrike" sz="1400" spc="0" u="none" cap="none">
                <a:solidFill>
                  <a:srgbClr val="1E293B">
                    <a:alpha val="100000"/>
                  </a:srgbClr>
                </a:solidFill>
                <a:latin typeface="Calibri"/>
              </a:rPr>
              <a:t><![CDATA[The decision to intervene — balancing watchful waiting vs surgery: not all osteolytic lesions require immediate intervention; small stable lesions (<2–3 cm, not adjacent to a critical load-bearing area) in an asymptomatic patient can be monitored with serial MARS CT every 12–24 months; intervention is indicated when: (1) the lesion is progressive on serial imaging; (2) the lesion threatens structural integrity (adjacent to the acetabular dome — risk of cup migration; adjacent to the proximal femoral calcar — risk of periprosthetic fracture); (3) the patient develops symptoms of loosening; (4) wear rates are high (annual head penetration >0.1–0.2 mm/year on radiostereometric analysis — RSA — or serial X-ray measurement)]]>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A osteolysis — specific threshold considerations: the critical acetabular osteolytic threshold is a lesion volume >5–10 cm³ (MARS CT volumetry) or a lesion involving >50% of the acetabular dome on any single cross-sectional view; at this threshold, impending cup loosening and migration risk is high; prophylactic intervention (liner exchange + bone grafting) before cup loosening occurs produces better outcomes than revision after frank loosening]]>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KA osteolysis: tibial osteolysis around the keel and pegs is the most common pattern; isolated tibial insert exchange + bone grafting of osteolytic cavities is feasible when the tibial baseplate remains well-fixed; when the baseplate is loose, revision TKA with a stemmed tibial component and AORI-based bone defect management is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ptions]]></a:t>
            </a:r>
            <a:br/>
            <a:br/>
            <a:r>
              <a:rPr lang="en-US" strike="noStrike" sz="1400" spc="0" u="none" cap="none">
                <a:solidFill>
                  <a:srgbClr val="1E293B">
                    <a:alpha val="100000"/>
                  </a:srgbClr>
                </a:solidFill>
                <a:latin typeface="Calibri"/>
              </a:rPr>
              <a:t><![CDATA[Prophylactic liner exchange (THA): when the acetabular cup is well-fixed but the polyethylene liner is severely worn (measurable head penetration on serial X-rays or RSA), prophylactic liner exchange — removal of the worn PE liner and replacement with a new liner of the same size (or larger femoral head) — can be performed without cup revision; the osteolytic cavities accessible through the cup screw holes are bone-grafted via curettage through the screw holes; this `liner exchange + bone grafting through screw holes` technique avoids the morbidity of full cup revision in a well-fixed shell; successful if the cup is in an acceptable position and in good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ision arthroplasty for failed implants: when the implant is loose or the position is unacceptable, full revision is required; the reconstructive options for bone defects are the same as for revision arthroplasty from other causes (see revision TKA article): bone graft, modular augments, trabecular metal cones/sleeves, structural allograft, mega-prosthesis; for THA, the Paprosky classification guides acetabular and femoral bone defect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prosky classification for THA acetabular defects: Type I (minimal bone loss — hemispherical socket intact); Type IIA (superior dome intact, medial wall deficient); Type IIB (superior migration <3 cm, dome compromised); Type IIC (medial wall deficient with intact column); Type IIIA (superior migration >3 cm, 30–60% of cup unsupported — `10-to-2 o`clock` deficiency); Type IIIB (>60% of cup unsupported — `9-to-5 o`clock` deficiency; acetabular discontinuity); management escalates from standard hemispherical cup (Type I) to jumbo cups (Type II) to structural allograft + reinforcement cage (Type IIIA–B) to cup-cage constructs or cup-in-cup constructs for the most severe defects]]>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cal adjuncts: bisphosphonates have been investigated for prevention of periprosthetic osteolysis (inhibiting osteoclast activity); evidence for clinical benefit is limited and they are not standard of care; denosumab (RANK ligand inhibitor — directly inhibits the osteolysis pathway) is being investigated in clinical tria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Osteolysis mechanism: wear particles → macrophage phagocytosis → RANKL upregulation → osteoclast activation → bone resorption; insidious, often asymptomatic; detected on serial surveillance X-rays or MARS 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X-ray: first line; radiolucent lines (>2 mm = loosening/osteolysis); DeLee & Charnley zones (acetabulum I–III); Gruen zones (femur 1–14); underestimates extent of osteolysis due to metallic superimposition]]>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RS CT: gold standard for osteolysis detection and quantification; detects 2–3 years earlier than X-ray; 3D volumetric reconstruction; standard pre-operative planning tool for revision with suspected osteol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RS MRI: best for soft tissue — pseudotumour, ALVAL, synovial thickening; mandatory for metal-on-metal THA with unexplained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ruen TA et al. `Modes of failure` of cemented stem-type femoral components. Clin Orthop Relat Res. 1979;(141):17–27.]]></a:t>
            </a:r>
            <a:br/>
            <a:r>
              <a:rPr lang="en-US" strike="noStrike" sz="1200" spc="0" u="none" cap="none">
                <a:solidFill>
                  <a:srgbClr val="1E293B">
                    <a:alpha val="100000"/>
                  </a:srgbClr>
                </a:solidFill>
                <a:latin typeface="Calibri"/>
              </a:rPr>
              <a:t><![CDATA[DeLee JG, Charnley J. Radiological demarcation of cemented sockets in total hip replacement. Clin Orthop Relat Res. 1976;(121):20–32.]]></a:t>
            </a:r>
            <a:br/>
            <a:r>
              <a:rPr lang="en-US" strike="noStrike" sz="1200" spc="0" u="none" cap="none">
                <a:solidFill>
                  <a:srgbClr val="1E293B">
                    <a:alpha val="100000"/>
                  </a:srgbClr>
                </a:solidFill>
                <a:latin typeface="Calibri"/>
              </a:rPr>
              <a:t><![CDATA[Paprosky WG et al. Acetabular defect classification and surgical reconstruction in revision arthroplasty. J Arthroplasty. 1994;9(1):33–44.]]></a:t>
            </a:r>
            <a:br/>
            <a:r>
              <a:rPr lang="en-US" strike="noStrike" sz="1200" spc="0" u="none" cap="none">
                <a:solidFill>
                  <a:srgbClr val="1E293B">
                    <a:alpha val="100000"/>
                  </a:srgbClr>
                </a:solidFill>
                <a:latin typeface="Calibri"/>
              </a:rPr>
              <a:t><![CDATA[Engh CA et al. Roentgenographic assessment of the biologic fixation of porous-surfaced femoral components. Clin Orthop Relat Res. 1990.]]></a:t>
            </a:r>
            <a:br/>
            <a:r>
              <a:rPr lang="en-US" strike="noStrike" sz="1200" spc="0" u="none" cap="none">
                <a:solidFill>
                  <a:srgbClr val="1E293B">
                    <a:alpha val="100000"/>
                  </a:srgbClr>
                </a:solidFill>
                <a:latin typeface="Calibri"/>
              </a:rPr>
              <a:t><![CDATA[Walde TA et al. Comparison of CT, MRI, and radiographs in assessing pelvic osteolysis. J Bone Joint Surg Am. 2008.]]></a:t>
            </a:r>
            <a:br/>
            <a:r>
              <a:rPr lang="en-US" strike="noStrike" sz="1200" spc="0" u="none" cap="none">
                <a:solidFill>
                  <a:srgbClr val="1E293B">
                    <a:alpha val="100000"/>
                  </a:srgbClr>
                </a:solidFill>
                <a:latin typeface="Calibri"/>
              </a:rPr>
              <a:t><![CDATA[Boardman KP et al. The use of MARS MRI in the evaluation of adverse local tissue reactions to metal-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eriprosthetic osteolysis = bone loss from wear particle-induced inflammation. Detected on radiographs as radiolucencies, cystic defects; CT useful for mapping, MRI (MARS) for soft tissue. Must exclude infection before labeling aseptic osteolysis. Management: debridement of granuloma, bone grafting, bearing exchange, revision arthroplasty if components loose. Prevention: use of HXLPE, ceramics, optimal component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eriprosthetic Osteolysis — Imaging &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Periprosthetic osteolysis — progressive bone loss around an implant driven by the biological response to wear debris — is the primary mechanism of late aseptic loosening in both total hip and total knee arthroplasty. Understanding the imaging modalities available for its detection and quantification, the staging systems used to guide management decisions, and the operative and non-operative treatment options is essential. Osteolysis from polyethylene wear particles is a slow, insidious process that may progress over years before causing symptoms; when detected early, prophylactic intervention (bearing exchange, bone grafting) can prevent structural failure. When detected late, reconstruction of major bone defects becomes necessa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wear particle – osteolysis cascade (brief review): UHMWPE wear particles (0.1–1 µm) generated at the bearing surface → phagocytosis by macrophages and osteoclast precursors in the synovial fluid and pseudocapsule → macrophage activation → release of pro-inflammatory cytokines (IL-1β, TNF-α, PGE2) → RANKL upregulation on osteoblasts → RANK/RANKL interaction activates osteoclasts → osteoclast-mediated bone resorption at the bone-implant interface and in periarticular bone → osteolytic lesions → progressive implant loosening; the effective joint space (the volume of joint fluid in communication with the periprosthetic tissues) determines the distribution of particles and hence the distribution of osteol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THA, osteolysis predominantly affects the acetabular side (liner wear against the acetabular shell — particles access the posterior acetabulum through the liner-shell interface gaps); the femoral side shows predominantly calcar resorption and stress shielding (different mechanism — mechanically mediated, not purely particle-driven); in TKA, osteolysis predominantly affects the proximal tibia (around the tibial keel and pegs) and the distal femoral condyles (around the condylar peg hol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aging Modalities for Periprosthetic Osteolysis]]></a:t>
            </a:r>
            <a:br/>
            <a:br/>
            <a:r>
              <a:rPr lang="en-US" strike="noStrike" sz="1400" spc="0" u="none" cap="none">
                <a:solidFill>
                  <a:srgbClr val="1E293B">
                    <a:alpha val="100000"/>
                  </a:srgbClr>
                </a:solidFill>
                <a:latin typeface="Calibri"/>
              </a:rPr>
              <a:t><![CDATA[Plain radiographs — the baseline tool: weight-bearing AP, lateral, and (for THA) Judet/oblique views are the first-line assessment; osteolysis appears as geographic or scalloped radiolucent areas around the implant; the `radiolucent line` classification — zone-based analysis of the implant-bone interface using the DeLee and Charnley zones (THA acetabulum — zones I, II, III) or the Gruen zones (THA femur — zones 1–14); a radiolucent line >2 mm in any zone suggests loosening or osteolysis; the main limitation is that plain X-rays significantly underestimate the volume and extent of osteolytic lesions due to the superimposition of metallic components]]>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with metal artefact reduction (MARS CT): the gold standard for detecting and quantifying periprosthetic osteolysis; dual-energy CT (DECT) or specific metal artefact reduction sequences (MARS) dramatically reduce the scatter and beam hardening artefacts from cobalt-chrome and titanium implants; 3D volumetric reconstruction allows precise measurement of osteolytic volume and spatial distribution; CT detects osteolysis approximately 2–3 years earlier than plain X-rays in studies of THA; MARS CT is now the standard pre-operative planning tool for revision arthroplasty when osteolysis is suspected or know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with MARS sequences: metal artefact reduction MRI (MARS MRI) is particularly useful for soft tissue evaluation — pseudotumours (adverse local tissue reactions from metal wear in metal-on-metal THA or modular junction corrosion), ALVAL (aseptic lymphocyte-dominated vasculitis-associated lesions), synovial thickening, and fluid collections; less useful than CT for bony osteolysis quantification; mandatory investigation for any metal-on-metal THA with unexplained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uclear medicine: bone scintigraphy (Tc-99m MDP) shows increased uptake at sites of accelerated bone remodelling (both osteolysis and stress shielding can show uptake); lacks specificity; superseded by MARS CT for osteolysis evaluation in most centres; labelled leucocyte scan (In-111 or Tc-99m HMPAO labelled WBC) is the most specific nuclear medicine test for PJI — used to distinguish infection from aseptic loosening when clinical and laboratory features are equivo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2">
  <a:themeElements>
    <a:clrScheme name="Theme5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2026-05-24T23:25:39Z</dcterms:created>
  <dcterms:modified xsi:type="dcterms:W3CDTF">2026-05-24T23:25:39Z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