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43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Joint Infection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br/>
            <a:br/>
            <a:r>
              <a:rPr lang="en-US" strike="noStrike" sz="1400" spc="0" u="none" cap="none">
                <a:solidFill>
                  <a:srgbClr val="1E293B">
                    <a:alpha val="100000"/>
                  </a:srgbClr>
                </a:solidFill>
                <a:latin typeface="Calibri"/>
              </a:rPr>
              <a:t><![CDATA[Several patient related and procedure related factors increase the risk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es melli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unosup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nutr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surgical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soft tissue cond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ation of these factors prior to surgery can significantly reduce infec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Clinical presentation depends on the timing and severity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join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th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eryth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communicating with the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drain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ver in acut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us tract communicating with the prosthetic joint is considered diagnostic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br/>
            <a:br/>
            <a:r>
              <a:rPr lang="en-US" strike="noStrike" sz="1400" spc="0" u="none" cap="none">
                <a:solidFill>
                  <a:srgbClr val="1E293B">
                    <a:alpha val="100000"/>
                  </a:srgbClr>
                </a:solidFill>
                <a:latin typeface="Calibri"/>
              </a:rPr>
              <a:t><![CDATA[Diagnosis of periprosthetic joint infection requires integration of clinical findings, laboratory tests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vated ESR and CRP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with synovial fluid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crobiological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o detect implant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imag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fluid leukocyte count and neutrophil percentage are particularly useful diagnostic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ies]]></a:t>
            </a:r>
            <a:br/>
            <a:br/>
            <a:br/>
            <a:br/>
            <a:br/>
            <a:r>
              <a:rPr lang="en-US" strike="noStrike" sz="1400" spc="0" u="none" cap="none">
                <a:solidFill>
                  <a:srgbClr val="1E293B">
                    <a:alpha val="100000"/>
                  </a:srgbClr>
                </a:solidFill>
                <a:latin typeface="Calibri"/>
              </a:rPr>
              <a:t><![CDATA[Management of periprosthetic joint infection depends on the chronicity of infection, organism involved, and stability of the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Method]]></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bridement with implant retention]]></a:t>
            </a:r>
            <a:br/>
            <a:r>
              <a:rPr lang="en-US" strike="noStrike" sz="1400" spc="0" u="none" cap="none">
                <a:solidFill>
                  <a:srgbClr val="1E293B">
                    <a:alpha val="100000"/>
                  </a:srgbClr>
                </a:solidFill>
                <a:latin typeface="Calibri"/>
              </a:rPr>
              <a:t><![CDATA[Early infections with stable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stage revision]]></a:t>
            </a:r>
            <a:br/>
            <a:r>
              <a:rPr lang="en-US" strike="noStrike" sz="1400" spc="0" u="none" cap="none">
                <a:solidFill>
                  <a:srgbClr val="1E293B">
                    <a:alpha val="100000"/>
                  </a:srgbClr>
                </a:solidFill>
                <a:latin typeface="Calibri"/>
              </a:rPr>
              <a:t><![CDATA[Selected chronic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a:t>
            </a:r>
            <a:br/>
            <a:r>
              <a:rPr lang="en-US" strike="noStrike" sz="1400" spc="0" u="none" cap="none">
                <a:solidFill>
                  <a:srgbClr val="1E293B">
                    <a:alpha val="100000"/>
                  </a:srgbClr>
                </a:solidFill>
                <a:latin typeface="Calibri"/>
              </a:rPr>
              <a:t><![CDATA[Gold standard for chron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ection arthroplasty]]></a:t>
            </a:r>
            <a:br/>
            <a:r>
              <a:rPr lang="en-US" strike="noStrike" sz="1400" spc="0" u="none" cap="none">
                <a:solidFill>
                  <a:srgbClr val="1E293B">
                    <a:alpha val="100000"/>
                  </a:srgbClr>
                </a:solidFill>
                <a:latin typeface="Calibri"/>
              </a:rPr>
              <a:t><![CDATA[Severe infection or poor hos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 arthroplasty remains the most commonly used method for treating chronic periprosthetic joint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Strategies]]></a:t>
            </a:r>
            <a:br/>
            <a:br/>
            <a:br/>
            <a:br/>
            <a:br/>
            <a:r>
              <a:rPr lang="en-US" strike="noStrike" sz="1400" spc="0" u="none" cap="none">
                <a:solidFill>
                  <a:srgbClr val="1E293B">
                    <a:alpha val="100000"/>
                  </a:srgbClr>
                </a:solidFill>
                <a:latin typeface="Calibri"/>
              </a:rPr>
              <a:t><![CDATA[Prevention of periprosthetic joint infection is a critical aspect of joint replacement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perative antibiotic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ct sterile surgical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ation of patient comorbid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ar airflow operating thea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ization of operative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asures significantly reduce infection rates following arthroplast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phylococcus species are the most common cause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 formation protects bacteria from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us tract communicating with the prosthesis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 arthroplasty is the gold standard treatment for chron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 and CRP are useful screening investig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rvizi J Periprosthetic Joint Infection Clinical Orthopaedics]]></a:t>
            </a:r>
            <a:br/>
            <a:r>
              <a:rPr lang="en-US" strike="noStrike" sz="1200" spc="0" u="none" cap="none">
                <a:solidFill>
                  <a:srgbClr val="1E293B">
                    <a:alpha val="100000"/>
                  </a:srgbClr>
                </a:solidFill>
                <a:latin typeface="Calibri"/>
              </a:rPr>
              <a:t><![CDATA[Zimmerli W Prosthetic Joint Infections New England Journal of Medicine]]></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Periprosthetic Joint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Joint Infection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iagnosis uses consensus criteria (MSIS/ICM) combining major and minor criteria. Classify by timing: early (24 mo) — guides biofilm maturity and strategy. Treatment options: DAIR (debridement, antibiotics, implant retention), one‑stage or two‑stage revision; chronic suppression in poor hosts. Principles: radical debridement, exchange modular parts, biofilm‑active antibiotics (e.g., rifampicin combinations for staph). Prevention bundle: laminar flow, antibiotic prophylaxis, skin prep, glycemic control, normother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Periprosthetic joint infection (PJI) is one of the most serious complications following joint replacement surgery. It occurs when microorganisms colonize the tissues surrounding a prosthetic joint implant, leading to inflammation, implant loosening, and joint dysfunction. PJI is most commonly associated with total hip arthroplasty and total knee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cidence of PJI after primary joint replacement is approximately one to two percent, but the consequences can be devastating for patients. Infection may lead to prolonged hospitalization, multiple surgeries, functional impairment, and significant healthcare co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eriprosthetic joint infection requires a multidisciplinary approach involving orthopaedic surgeons, infectious disease specialists, microbiologists, and rehabilitation teams. Early diagnosis and appropriate treatment strategies are essential for successful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Periprosthetic joint infections occur when microorganisms adhere to the surface of an implant and form a biofilm. Biofilm formation allows bacteria to survive within a protective matrix that shields them from host immune responses and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organisms responsible for PJI are Gram positive bacteria, particularly Staphylococcus spec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linical Assoc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Acute postoperativ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epidermidis]]></a:t>
            </a:r>
            <a:br/>
            <a:r>
              <a:rPr lang="en-US" strike="noStrike" sz="1400" spc="0" u="none" cap="none">
                <a:solidFill>
                  <a:srgbClr val="1E293B">
                    <a:alpha val="100000"/>
                  </a:srgbClr>
                </a:solidFill>
                <a:latin typeface="Calibri"/>
              </a:rPr>
              <a:t><![CDATA[Chronic low grad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Hematogenous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 negative bacteria]]></a:t>
            </a:r>
            <a:br/>
            <a:r>
              <a:rPr lang="en-US" strike="noStrike" sz="1400" spc="0" u="none" cap="none">
                <a:solidFill>
                  <a:srgbClr val="1E293B">
                    <a:alpha val="100000"/>
                  </a:srgbClr>
                </a:solidFill>
                <a:latin typeface="Calibri"/>
              </a:rPr>
              <a:t><![CDATA[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 formation on implant surfaces significantly complicates treatment because bacteria embedded in biofilms exhibit resistance to antibiotics and immune defense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utes of Infection]]></a:t>
            </a:r>
            <a:br/>
            <a:br/>
            <a:br/>
            <a:br/>
            <a:br/>
            <a:r>
              <a:rPr lang="en-US" strike="noStrike" sz="1400" spc="0" u="none" cap="none">
                <a:solidFill>
                  <a:srgbClr val="1E293B">
                    <a:alpha val="100000"/>
                  </a:srgbClr>
                </a:solidFill>
                <a:latin typeface="Calibri"/>
              </a:rPr>
              <a:t><![CDATA[Periprosthetic joint infection can occur through several routes depending on the timing and mechanism of bacterial ent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contamination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from distant infection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guous spread from adjacent soft tissu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ontamination is believed to be responsible for most early infections following arthroplast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ased on Timing]]></a:t>
            </a:r>
            <a:br/>
            <a:br/>
            <a:br/>
            <a:br/>
            <a:br/>
            <a:r>
              <a:rPr lang="en-US" strike="noStrike" sz="1400" spc="0" u="none" cap="none">
                <a:solidFill>
                  <a:srgbClr val="1E293B">
                    <a:alpha val="100000"/>
                  </a:srgbClr>
                </a:solidFill>
                <a:latin typeface="Calibri"/>
              </a:rPr>
              <a:t><![CDATA[Periprosthetic joint infections are commonly classified according to the time of onset follow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Time of Onset]]></a:t>
            </a:r>
            <a:br/>
            <a:r>
              <a:rPr lang="en-US" strike="noStrike" sz="1400" spc="0" u="none" cap="none">
                <a:solidFill>
                  <a:srgbClr val="1E293B">
                    <a:alpha val="100000"/>
                  </a:srgbClr>
                </a:solidFill>
                <a:latin typeface="Calibri"/>
              </a:rPr>
              <a:t><![CDATA[Typ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infection]]></a:t>
            </a:r>
            <a:br/>
            <a:r>
              <a:rPr lang="en-US" strike="noStrike" sz="1400" spc="0" u="none" cap="none">
                <a:solidFill>
                  <a:srgbClr val="1E293B">
                    <a:alpha val="100000"/>
                  </a:srgbClr>
                </a:solidFill>
                <a:latin typeface="Calibri"/>
              </a:rPr>
              <a:t><![CDATA[Within 3 months]]></a:t>
            </a:r>
            <a:br/>
            <a:r>
              <a:rPr lang="en-US" strike="noStrike" sz="1400" spc="0" u="none" cap="none">
                <a:solidFill>
                  <a:srgbClr val="1E293B">
                    <a:alpha val="100000"/>
                  </a:srgbClr>
                </a:solidFill>
                <a:latin typeface="Calibri"/>
              </a:rPr>
              <a:t><![CDATA[Acute pain, wound drainage, eryth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infection]]></a:t>
            </a:r>
            <a:br/>
            <a:r>
              <a:rPr lang="en-US" strike="noStrike" sz="1400" spc="0" u="none" cap="none">
                <a:solidFill>
                  <a:srgbClr val="1E293B">
                    <a:alpha val="100000"/>
                  </a:srgbClr>
                </a:solidFill>
                <a:latin typeface="Calibri"/>
              </a:rPr>
              <a:t><![CDATA[3 to 24 months]]></a:t>
            </a:r>
            <a:br/>
            <a:r>
              <a:rPr lang="en-US" strike="noStrike" sz="1400" spc="0" u="none" cap="none">
                <a:solidFill>
                  <a:srgbClr val="1E293B">
                    <a:alpha val="100000"/>
                  </a:srgbClr>
                </a:solidFill>
                <a:latin typeface="Calibri"/>
              </a:rPr>
              <a:t><![CDATA[Persistent joint pain and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infection]]></a:t>
            </a:r>
            <a:br/>
            <a:r>
              <a:rPr lang="en-US" strike="noStrike" sz="1400" spc="0" u="none" cap="none">
                <a:solidFill>
                  <a:srgbClr val="1E293B">
                    <a:alpha val="100000"/>
                  </a:srgbClr>
                </a:solidFill>
                <a:latin typeface="Calibri"/>
              </a:rPr>
              <a:t><![CDATA[More than 24 months]]></a:t>
            </a:r>
            <a:br/>
            <a:r>
              <a:rPr lang="en-US" strike="noStrike" sz="1400" spc="0" u="none" cap="none">
                <a:solidFill>
                  <a:srgbClr val="1E293B">
                    <a:alpha val="100000"/>
                  </a:srgbClr>
                </a:solidFill>
                <a:latin typeface="Calibri"/>
              </a:rPr>
              <a:t><![CDATA[Hematogenous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2026-07-28T03:07:18Z</dcterms:created>
  <dcterms:modified xsi:type="dcterms:W3CDTF">2026-07-28T03:07:18Z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