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35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Fractures —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WELL FIXED]]></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ORIF — locking plate (pre-contoured periprosthetic plate with cable-plate system; locking screws above and below, cerclage cables around the stem); retain the well-fixed 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Good proximal bone]]></a:t>
            </a:r>
            <a:br/>
            <a:r>
              <a:rPr lang="en-US" strike="noStrike" sz="1400" spc="0" u="none" cap="none">
                <a:solidFill>
                  <a:srgbClr val="1E293B">
                    <a:alpha val="100000"/>
                  </a:srgbClr>
                </a:solidFill>
                <a:latin typeface="Calibri"/>
              </a:rPr>
              <a:t><![CDATA[Revision arthroplasty with long cementless bypass stem (stem bypasses fracture by 2 cortical diameters distally); the fracture is then stabilised by the stem as it bridges it; cerclage cables may supplement; ORIF alone for B2 produces high failure rates — the loose stem must be addr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a:t>
            </a:r>
            <a:br/>
            <a:r>
              <a:rPr lang="en-US" strike="noStrike" sz="1400" spc="0" u="none" cap="none">
                <a:solidFill>
                  <a:srgbClr val="1E293B">
                    <a:alpha val="100000"/>
                  </a:srgbClr>
                </a:solidFill>
                <a:latin typeface="Calibri"/>
              </a:rPr>
              <a:t><![CDATA[Around stem or just below tip]]></a:t>
            </a:r>
            <a:br/>
            <a:r>
              <a:rPr lang="en-US" strike="noStrike" sz="1400" spc="0" u="none" cap="none">
                <a:solidFill>
                  <a:srgbClr val="1E293B">
                    <a:alpha val="100000"/>
                  </a:srgbClr>
                </a:solidFill>
                <a:latin typeface="Calibri"/>
              </a:rPr>
              <a:t><![CDATA[Stem LOOSE]]></a:t>
            </a:r>
            <a:br/>
            <a:r>
              <a:rPr lang="en-US" strike="noStrike" sz="1400" spc="0" u="none" cap="none">
                <a:solidFill>
                  <a:srgbClr val="1E293B">
                    <a:alpha val="100000"/>
                  </a:srgbClr>
                </a:solidFill>
                <a:latin typeface="Calibri"/>
              </a:rPr>
              <a:t><![CDATA[POOR proximal bone stock (severe osteoporosis, osteolysis, comminution)]]></a:t>
            </a:r>
            <a:br/>
            <a:r>
              <a:rPr lang="en-US" strike="noStrike" sz="1400" spc="0" u="none" cap="none">
                <a:solidFill>
                  <a:srgbClr val="1E293B">
                    <a:alpha val="100000"/>
                  </a:srgbClr>
                </a:solidFill>
                <a:latin typeface="Calibri"/>
              </a:rPr>
              <a:t><![CDATA[Revision arthroplasty with long stem + structural allograft (strut allograft or impaction grafting); distal femoral replacement mega-prosthesis; proximal femoral replacement for very severe proximal bone loss; most complex categ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Well below the stem tip (distal femur / femoral shaft)]]></a:t>
            </a:r>
            <a:br/>
            <a:r>
              <a:rPr lang="en-US" strike="noStrike" sz="1400" spc="0" u="none" cap="none">
                <a:solidFill>
                  <a:srgbClr val="1E293B">
                    <a:alpha val="100000"/>
                  </a:srgbClr>
                </a:solidFill>
                <a:latin typeface="Calibri"/>
              </a:rPr>
              <a:t><![CDATA[Stem unrelated to fract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Treat as an independent femoral fracture; ORIF with plate (avoiding the stem); IM nail if canal is clear distal to the stem tip; the implant is retained; standard trauma principle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1 vs B2 Distinction — The Critical Decision]]></a:t>
            </a:r>
            <a:br/>
            <a:br/>
            <a:r>
              <a:rPr lang="en-US" strike="noStrike" sz="1400" spc="0" u="none" cap="none">
                <a:solidFill>
                  <a:srgbClr val="1E293B">
                    <a:alpha val="100000"/>
                  </a:srgbClr>
                </a:solidFill>
                <a:latin typeface="Calibri"/>
              </a:rPr>
              <a:t><![CDATA[The most important and most difficult pre-operative decision in Vancouver B fractures is distinguishing B1 (stable stem — ORIF) from B2 (loose stem — revision); getting this wrong has serious consequences: ORIF of a loose B2 stem fails reliably; studies show up to 47% of stems classified as stable pre-operatively are found to be loose intraoperatively — the `unknown loose stem` problem (Swedish Hip Registry data); pre-operative radiographic criteria suggesting loosening: progressive radiolucent lines >2 mm, component subsidence (compare with previous X-rays), cement mantle fracture, osteolysis, pedestal sign at the stem tip (cortical density at the tip = fibrous ingrowth, not osseointegration); clinical criteria suggesting loosening: pre-fracture thigh pain on weight-bearing (start-up pain), reduced mobility prior to the fracture event]]>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testing remains the gold standard: even after careful pre-operative assessment, definitive stem stability is only confirmed intraoperatively; when the fracture is exposed, the stem is tested for mobility (translation and rotation) relative to the proximal femoral fragment; a mobile stem = loose = revision required; equipment for both fixation (periprosthetic plates, cables) AND revision (long bypass stems, revision components) must be available at the time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2 controversy — ORIF vs revision: the standard teaching is that B2 (loose stem) requires revision with a long bypass stem; however, a growing body of evidence supports ORIF with locking plates as a viable alternative in selected B2 fractures, particularly in frail, elderly, high-anaesthetic-risk patients where revision surgery carries prohibitive risk; relative indications for ORIF in B2 include Parker Mobility Score <5, ASA ≥3, high Charlson Comorbidity Index, and surgeon preference in low-functional-demand patients; relative indications for revision in B2 include good functional demand, younger age, and reconstructable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Acetabular Fractures]]></a:t>
            </a:r>
            <a:br/>
            <a:br/>
            <a:r>
              <a:rPr lang="en-US" strike="noStrike" sz="1400" spc="0" u="none" cap="none">
                <a:solidFill>
                  <a:srgbClr val="1E293B">
                    <a:alpha val="100000"/>
                  </a:srgbClr>
                </a:solidFill>
                <a:latin typeface="Calibri"/>
              </a:rPr>
              <a:t><![CDATA[Less common than femoral periprosthetic fractures; 7–8 of 10 occur intraoperatively during cup reaming or press-fit impaction; classified by the Della Valle and Paprosky system or the Unified Classification System (U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acetabular fractures: recognised during surgery — if the cup is still stable and the fracture is non-displaced, conservative management (protected weight-bearing for 6–8 weeks) may suffice; if the cup is unstable or the fracture involves the posterior column (the main structural support) → cup removal, fracture fixation with plate ± screws, and cup reimplantation with augments or a cage if needed; these fractures can be missed intraoperatively — if the patient fails to mobilise post-operatively or develops pain disproportionate to the procedure, a post-operative CT should be obtai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Papagelopoulos PJ et al. Periprosthetic hip fractures — an update into their management and clinical outcomes. EFORT Open Rev. 2021;6(1). PMC7845569. CC BY-NC-ND 4.0.]]></a:t>
            </a:r>
            <a:br/>
            <a:r>
              <a:rPr lang="en-US" strike="noStrike" sz="1200" spc="0" u="none" cap="none">
                <a:solidFill>
                  <a:srgbClr val="1E293B">
                    <a:alpha val="100000"/>
                  </a:srgbClr>
                </a:solidFill>
                <a:latin typeface="Calibri"/>
              </a:rPr>
              <a:t><![CDATA[Marsland D, Mears SC. A review of periprosthetic femoral fractures associated with THA. Geriatr Orthop Surg Rehabil. 2012. PMC3598446.]]></a:t>
            </a:r>
            <a:br/>
            <a:r>
              <a:rPr lang="en-US" strike="noStrike" sz="1200" spc="0" u="none" cap="none">
                <a:solidFill>
                  <a:srgbClr val="1E293B">
                    <a:alpha val="100000"/>
                  </a:srgbClr>
                </a:solidFill>
                <a:latin typeface="Calibri"/>
              </a:rPr>
              <a:t><![CDATA[Baba T et al. Periprosthetic fractures of the proximal femur: beyond the Vancouver classification. EFORT Open Rev. 2020. PMC7407870.]]></a:t>
            </a:r>
            <a:br/>
            <a:r>
              <a:rPr lang="en-US" strike="noStrike" sz="1200" spc="0" u="none" cap="none">
                <a:solidFill>
                  <a:srgbClr val="1E293B">
                    <a:alpha val="100000"/>
                  </a:srgbClr>
                </a:solidFill>
                <a:latin typeface="Calibri"/>
              </a:rPr>
              <a:t><![CDATA[Naqvi GA, Baig SA, Awan N. Treatment algorithm in Vancouver B2 periprosthetic hip fractures. EFORT Open Rev. 2022. PMC9458940. CC BY-NC 4.0.]]></a:t>
            </a:r>
            <a:br/>
            <a:r>
              <a:rPr lang="en-US" strike="noStrike" sz="1200" spc="0" u="none" cap="none">
                <a:solidFill>
                  <a:srgbClr val="1E293B">
                    <a:alpha val="100000"/>
                  </a:srgbClr>
                </a:solidFill>
                <a:latin typeface="Calibri"/>
              </a:rPr>
              <a:t><![CDATA[Muller M et al. Treatment of periprosthetic femoral fractures Va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guides treatment by considering fracture location, implant stability, and bone stock. THA femur: **Vancouver** (A: trochanteric; B1: around stem-stable; B2: around stem-unstable; B3: poor bone stock; C: distal). TKA periprosthetic femur: **Lewis–Rorabeck** (I: nondisplaced, stable; II: displaced, stable; III: loose component). Principles: fix stable implants; revise loose stems; restore alignment and biology with locking plates/cables/strut grafts or long-stem revision. Risk reduction: avoid notching in TKA, correct malalignment/osteolysis, treat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Fractures —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Periprosthetic fractures — fractures occurring around an orthopaedic implant — are one of the most challenging complications in arthroplasty surgery, requiring combined trauma and arthroplasty expertise. Their incidence is rising as the number of primary and revision arthroplasties increases and the population ages. Periprosthetic fractures around the hip (femoral or acetabular) are the most common, followed by the knee, then shoulder. They carry significant morbidity: 15–20% one-year mortality in frail elderly patients, high re-operation rates, and prolonged rehabilitation. Management depends on fracture location, implant stability, bone stock quality,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ostoperative periprosthetic femoral fractures occur in 0.4–3.5% after primary THA and up to 4% after revision THA; intraoperative fractures are more common during uncemented THA (5.4%) than cemented THA (0.3%), and during revision surgery (20.9%); periprosthetic femoral fractures are the third most common reason for revision after THA overall, and the second most common reason beyond four years post-primary THA (after aseptic loosening); around the knee (TKA), periprosthetic distal femur fractures occur in 0.3–2.5% and proximal tibial fractures in 0.5–1.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most important patient factor); cementless press-fit femoral stems (higher intraoperative fracture risk from hoop stresses during impaction); revision arthroplasty (distorted anatomy, thinner cortices); osteolysis (weakens the periimplant bone); prior cortical perforation; rheumatoid arthritis; neurological disease (fall risk); notching (for distal femur fractures around TKA); female sex; advanced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intraoperative periprosthetic fractures (recognised or unrecognised at index surgery) vs postoperative fractures; most postoperative fractures result from low-energy falls (87% of cases in published series); spontaneous fractures without preceding trauma occur in the presence of severe osteolysis; early postoperative fractures (within weeks of surgery) in cementless stems indicate that the stem was never adequately integ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uver Classification — Periprosthetic Hip (Femoral) Fractures]]></a:t>
            </a:r>
            <a:br/>
            <a:r>
              <a:rPr lang="en-US" strike="noStrike" sz="1400" spc="0" u="none" cap="none">
                <a:solidFill>
                  <a:srgbClr val="1E293B">
                    <a:alpha val="100000"/>
                  </a:srgbClr>
                </a:solidFill>
                <a:latin typeface="Calibri"/>
              </a:rPr>
              <a:t><![CDATA[The Vancouver classification (Duncan and Masri, 1995) is the most widely used system for periprosthetic femoral fractures around a THA. It classifies fractures based on three parameters: fracture location relative to the stem, implant stability, and bone stock quality. It has been validated for reliability and reproducibility (kappa values 0.61–0.83 for inter- and intraobserver agre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The Vancouver classification for periprosthetic femoral fractures around THA — Type A (trochanteric), Type B (around/below stem tip, subclassified by implant stability and bone stock), and Type C (well below stem tip). Image: Papagelopoulos PJ et al., EFORT Open Rev 2021;6(1) (CC BY-NC-ND 4.0). Source: PMC7845569.]]></a:t>
            </a:r>
            <a:br/>
            <a:br/>
            <a:br/>
            <a:br/>
            <a:br/>
            <a:br/>
            <a:r>
              <a:rPr lang="en-US" strike="noStrike" sz="1400" spc="0" u="none" cap="none">
                <a:solidFill>
                  <a:srgbClr val="1E293B">
                    <a:alpha val="100000"/>
                  </a:srgbClr>
                </a:solidFill>
                <a:latin typeface="Calibri"/>
              </a:rPr>
              <a:t><![CDATA[Vancouver Type]]></a:t>
            </a:r>
            <a:br/>
            <a:r>
              <a:rPr lang="en-US" strike="noStrike" sz="1400" spc="0" u="none" cap="none">
                <a:solidFill>
                  <a:srgbClr val="1E293B">
                    <a:alpha val="100000"/>
                  </a:srgbClr>
                </a:solidFill>
                <a:latin typeface="Calibri"/>
              </a:rPr>
              <a:t><![CDATA[Location / Features]]></a:t>
            </a:r>
            <a:br/>
            <a:r>
              <a:rPr lang="en-US" strike="noStrike" sz="1400" spc="0" u="none" cap="none">
                <a:solidFill>
                  <a:srgbClr val="1E293B">
                    <a:alpha val="100000"/>
                  </a:srgbClr>
                </a:solidFill>
                <a:latin typeface="Calibri"/>
              </a:rPr>
              <a:t><![CDATA[Implant Stability]]></a:t>
            </a:r>
            <a:br/>
            <a:r>
              <a:rPr lang="en-US" strike="noStrike" sz="1400" spc="0" u="none" cap="none">
                <a:solidFill>
                  <a:srgbClr val="1E293B">
                    <a:alpha val="100000"/>
                  </a:srgbClr>
                </a:solidFill>
                <a:latin typeface="Calibri"/>
              </a:rPr>
              <a:t><![CDATA[Bone St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Fractures —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G]]></a:t>
            </a:r>
            <a:br/>
            <a:r>
              <a:rPr lang="en-US" strike="noStrike" sz="1400" spc="0" u="none" cap="none">
                <a:solidFill>
                  <a:srgbClr val="1E293B">
                    <a:alpha val="100000"/>
                  </a:srgbClr>
                </a:solidFill>
                <a:latin typeface="Calibri"/>
              </a:rPr>
              <a:t><![CDATA[Greater trochanter avulsion]]></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f minimally displaced; ORIF with tension band wire or cables + plate if displaced (>2 cm) or abductor insufficiency]]>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L]]></a:t>
            </a:r>
            <a:br/>
            <a:r>
              <a:rPr lang="en-US" strike="noStrike" sz="1400" spc="0" u="none" cap="none">
                <a:solidFill>
                  <a:srgbClr val="1E293B">
                    <a:alpha val="100000"/>
                  </a:srgbClr>
                </a:solidFill>
                <a:latin typeface="Calibri"/>
              </a:rPr>
              <a:t><![CDATA[Lesser trochanter]]></a:t>
            </a:r>
            <a:br/>
            <a:r>
              <a:rPr lang="en-US" strike="noStrike" sz="1400" spc="0" u="none" cap="none">
                <a:solidFill>
                  <a:srgbClr val="1E293B">
                    <a:alpha val="100000"/>
                  </a:srgbClr>
                </a:solidFill>
                <a:latin typeface="Calibri"/>
              </a:rPr>
              <a:t><![CDATA[Stem stable]]></a:t>
            </a:r>
            <a:br/>
            <a:r>
              <a:rPr lang="en-US" strike="noStrike" sz="1400" spc="0" u="none" cap="none">
                <a:solidFill>
                  <a:srgbClr val="1E293B">
                    <a:alpha val="100000"/>
                  </a:srgbClr>
                </a:solidFill>
                <a:latin typeface="Calibri"/>
              </a:rPr>
              <a:t><![CDATA[Good]]></a:t>
            </a:r>
            <a:br/>
            <a:r>
              <a:rPr lang="en-US" strike="noStrike" sz="1400" spc="0" u="none" cap="none">
                <a:solidFill>
                  <a:srgbClr val="1E293B">
                    <a:alpha val="100000"/>
                  </a:srgbClr>
                </a:solidFill>
                <a:latin typeface="Calibri"/>
              </a:rPr>
              <a:t><![CDATA[Conservative in most cases; rarely requires fixation; may indicate calcar stress ri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2026-05-24T21:14:18Z</dcterms:created>
  <dcterms:modified xsi:type="dcterms:W3CDTF">2026-05-24T21:14:18Z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