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69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plateau (at or adjacent to the compon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: stable; B: loo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A: ORIF + bone graft; IB: revision TKA with stemmed tibial compon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jacent to the tibial stem ti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: stable; B: loo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A: ORIF with long plate or longer stem; IIB: revision with longer stem bypassing fractu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to the tibial stem (diaphyse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: stable; B: loo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IIA: ORIF (IM nail or plate); IIIB: revision with longer ste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bial tubercle avuls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with tension band; protect extensor mechanism; avulsion risks loss of active exten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— ORIF Op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trograde intramedullary nail (RIMN): inserted through the intercondylar notch of the TKA femoral component (requires an `open box` femoral component design — the intercondylar box must be open to allow nail passage); provides axial and rotational stability; excellent for displaced supracondylar fractures (Lewis-Rorabeck Type II) with a stable well-fixed implant; cannot be used with a `closed box` (posterior-stabilised TKA with a fully enclosed intercondylar housing) — confirm implant design pre-operatively from the implant record; the nail is inserted in a minimally invasive technique; interlocking screws provide rotational contro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locking plate (DFLP): the alternative when RIMN is not possible (closed box PS TKA) or when fracture extends too distally for nail interlocking screws; a lateral locking plate with multiple locking screws in the distal femoral condyles; the distal locking screws must be carefully placed to avoid penetrating the posterior condylar box of the femoral component (check with fluoroscopy); minimally invasive plate osteosynthesis (MIPO) technique reduces soft tissue stripping and preserves fracture haematoma; the locking plate is superior to a conventional plate in osteoporotic bone (locking screws do not rely on friction — they lock to the plate, maintaining angular stabil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TKA with stemmed component (Type III / loose implant): when the TKA component is loose (Lewis-Rorabeck Type III or Felix Type B), revision surgery is required; a long-stemmed revision femoral or tibial component bridges the fracture zone — the stem extends past the most distal fracture line by at least two cortical diameters; this provides stability to both the revision arthroplasty and the fracture; press-fit or cemented stems may be used; modular revision TKA systems allow tailored stem length and offse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replacement (DFR) mega-prosthesis: for severely comminuted periprosthetic supracondylar fractures with poor bone stock where ORIF is not feasible and stemmed revision is insufficient; the distal femur is replaced with a modular endoprosthesis; provides immediate stability and allows early mobilisation; the medial gastrocnemius flap may be needed for soft tissue coverage if extensive bone resection is required; this is associated with high complication rates but may be the only option for salvag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ellar Periprosthetic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(Ortiguera-Berry): Type I — stable implant, intact extensor mechanism; Type II — stable implant, disrupted extensor mechanism; Type III — loose patellar component (A: good bone stock, B: poor bone stock); management — Type I: conservative (immobilisation); Type II: ORIF + extensor mechanism repair or reconstruction; Type IIIA: revision patellar resurfacing; Type IIIB: patellectomy or trabecular metal patellar augment; patellar fractures after TKA have very poor outcomes due to compromised bone blood supply (from prior resurfacing surgery) and the biomechanical demands of the extensor mechanis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firming implant design before fixation: the single most important pre-operative step is to identify the TKA implant make, model, and design — specifically whether the femoral component has an open or closed intercondylar box; an open-box cruciate-retaining (CR) TKA allows retrograde nail passage; a closed-box posterior-stabilised (PS) TKA does not; if the implant record is unavailable, a lateral X-ray with fluoroscopy and reference to published implant databases can identify the component design; proceeding with RIMN insertion in a closed-box PS TKA will jam the nail against the intercondylar housing and may damage the impla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ole of conservative management in the elderly: Type I (undisplaced, stable implant) periprosthetic fractures can theoretically be managed conservatively in a brace or cast; however, prolonged immobilisation in elderly osteoporotic patients carries significant risks — deep vein thrombosis, pulmonary embolism, pressure sores, deconditioning, and pneumonia; most orthopaedic surgeons prefer surgical fixation even for undisplaced fractures in elderly patients to allow early mobilisation; the decision must be individualised based on patient fitness for anaesthesia and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s SL, Rorabeck CH. Periprosthetic fractures. Orthop Clin North Am. 1997;28(2):221–24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lix NA et al. Periprosthetic fractures of the tibia associated with total knee arthroplasty. Clin Orthop Relat Res. 1997;(345):113–12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iguera CJ, Berry DJ. Patellar fracture after total knee arthroplasty. J Bone Joint Surg Am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h ML et al. The consequences of anterior femoral notching in total knee arthroplasty. J Bone Joint Surg Am. 20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tevski B et al. Periprosthetic distal femur fractures — a meta-analysis. Injury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eriprosthetic Fractures around TKA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JR Annual Report 202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 ET et al. Periprosthetic supracondylar femur fractures in total knee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 rising with aging population and expanding TKA volumes. Common sites: distal femur (supracondylar), tibia (around keel/stem), patella (resurfaced patella). Classifications: Lewis–Rorabeck & Su (femur), Felix (tibia), Ortiguera–Berry (patella). Stable components → fixation; loose components/poor bone → revision with stems/augments ± megaprosthesis. Avoid iatrogenic risk factors (anterior femoral notching, malalignment, osteolysis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rosthetic fractures around a total knee arthroplasty (TKA) are a serious complication with an incidence of approximately 0.3–2.5% for distal femur fractures and 0.5–1.7% for proximal tibia fractures. The incidence is increasing as the population of patients with TKA grows and ages. Periprosthetic fractures are associated with significant morbidity, mortality (up to 30% at 1 year in elderly patients), and the need for complex reconstructive surgery. Management requires a systematic approach considering fracture pattern, implant stability, bone stock, and patient factor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: osteoporosis (the most important — the majority occur in elderly women); anterior femoral notching (cutting into the anterior femoral cortex during femoral preparation creates a stress riser — significantly increases the risk of periprosthetic supracondylar femur fracture); rheumatoid arthritis (bone fragility + steroid use); flexion contracture (altered biomechanics); neurological disease (altered gait and fall risk); revision TKA (greater bone deficiency); corticosteroid use; stress shielding around the impla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femoral notching: when the anterior femoral box cut during femoral preparation inadvertently cuts into the anterior femoral cortex, a cortical stress riser is created; experimental studies (Lesh et al.) have shown that notching >3 mm reduces the fracture load of the distal femur by approximately 18–30%; the risk of periprosthetic supracondylar fracture is estimated to be 2–3× higher with anterior femoral notching; prevention — careful sizing and positioning of the femoral component to avoid over-resecting the anterior cortex; intraoperative fluoroscopy helps confirm the anterior cut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 of injury: low-energy falls in elderly osteoporotic patients account for the majority; high-energy trauma in younger patients; stress fractures (tibial plateau periprosthetic fractures can present insidiously without a specific trauma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Supracondylar Femur (Lewis-Rorabeck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Patte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displaced (<5 mm displacement, <5° angul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stable and well-fix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— cast or brace if patient can tolerate; however, most surgeons prefer surgical fixation to allow early mobilisation and avoid complications of prolonged immobilisation in elder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placed (>5 mm displacement or >5° angulation)]]>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stable and well-fix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— locking plate (distal femoral locking plate — DFLP) or retrograde intramedullary nail (RIMN); the implant is retained; fixation device choice depends on fracture location, bone quality, and implant design (open box TKA → RIMN possible; closed box → DFLP required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rosthetic Fractures after TKA — Classification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y displa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loose or malposition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vision TKA with a stemmed femoral component (the stem bypasses the fracture zone and provides fixation distal to the fracture — `bridging` with a long stemmed revision femoral component); distal femoral replacement (DFR) mega-prosthesis for highly comminuted fractures with poor bone stoc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— Tibial Periprosthetic Fractures (Felix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lix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plant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2026-05-24T20:04:48Z</dcterms:created>
  <dcterms:modified xsi:type="dcterms:W3CDTF">2026-05-24T20:04:48Z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