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25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oung-Burgess Classification (Mechanism-Based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-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rrhage Ris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C (Anteroposterior Compres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C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hysis diastasis <2.5 cm; anterior SI stretched but intact; sacrospinous/sacrotuberous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C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hysis diastasis >2.5 cm; anterior SI ligaments torn; sacrospinous/sacrotuberous torn; posterior SI ligaments INTACT; `open book` — rotationally unstable, vertically stable; Tile B1]]>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-high; pelvic binder reduces volume and tamponad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C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disruption of all SI ligaments (anterior + posterior); complete SI joint disruption; rotationally AND vertically unstable; Tile C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; associated with highest haemorrhage rates of all pelvic fracture patter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C (Lateral Compres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C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sacral compression fracture + ipsilateral horizontal pubic rami fractures; the hemipelvis internally rotates; `closed book`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volume is reduced — tamponad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C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escent fracture of the ilium (posterior ilium fracture through the SI joint region) + ipsilateral rami; the posterior SI region is disrupted; rotationally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C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`Windswept pelvis` — ipsilateral LC + contralateral APC (bucket handle); bilateral injury; one hemipelvis internally rotated, one externally rota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— combined pattern with bilateral disru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S (Vertical Shea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posterior arch disruption with superior migration of the hemipelvis; all ligaments torn; Tile C; highest injury sever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 — highest mortality of all pelvic patter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LS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lvic binder: the single most important immediate intervention for an open-book pelvic fracture (APC II/III) with haemodynamic instability; a circumferential pelvic binder (SAM Pelvic Sling, T-POD) is applied at the level of the greater trochanters (NOT the iliac crests — too high and ineffective); the binder compresses the pelvis, reduces the pelvic volume, and tamponades the venous plexus haemorrhage; dramatically reduces blood loss in open-book fractures; apply in the ED at the time of primary survey; check that the binder is correctly positioned (trochanter level) on the trauma X-ra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mage control resuscitation: massive transfusion protocol (1:1:1 PRBCs:FFP:platelets); permissive hypotension (systolic 80–90 mmHg until haemorrhage controlled); tranexamic acid within 3 hours (CRASH-2); avoid crystalloid over-resuscitation (dilutes clotting factors, worsens coagulopath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stasis options when binder + resuscitation fails (persistent haemodynamic instability): (1) Resuscitative Endovascular Balloon Occlusion of the Aorta (REBOA) — inflatable balloon catheter placed in the aorta (Zone III — infrarenal aorta) via a femoral artery approach; occludes aortic flow distal to the balloon; dramatically reduces pelvic blood flow; bridges the patient to definitive haemostasis; (2) Retroperitoneal packing (preperitoneal pelvic packing — PPP): a midline infraumbilical incision accesses the preperitoneal space; large surgical swabs are packed bilaterally around the SI joints and presacral plexus; tamponades venous bleeding directly; most effective for venous haemorrhage; swabs removed at 24–48 hours; (3) Angiographic embolisation: interventional radiology with selective embolisation of bleeding arterial vessels (superior gluteal, internal pudendal, obturator); for arterial haemorrhage; requires haemodynamic stability to transfer to the angio suite; less effective for venous bleeding; complementary to packing, not a re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initive fixation: anterior ring — symphyseal plating (for diastasis >2.5 cm); pubic rami — INFIX (subcutaneous anterior pelvic fixator using SI screws and a subcutaneous rod) or percutaneous rami screws; posterior ring — SI joint screws (for SI dislocation); sacral fractures — SI screws or sacral bar; complex unstable fractures — combined anterior + posterior fixation; definitive fixation typically at day 3–10 after physiological stabilisation]]>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le M. Pelvic ring fractures — should they be fixed? J Bone Joint Surg Br. 1988;70(1):1–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oung JW, Burgess AR. Radiologic Management of Pelvic Ring Fractures. Urban & Schwarzenberg. 19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F et al. Sacral fractures — an important problem. Clin Orthop Relat Res. 198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pe HC et al. Appraisal of early evaluation of blunt chest trauma — development of a standardised scoring system for initial clinical decision making. J Trauma. 20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thren CC et al. Preperitoneal pelvic packing for hemodynamically unstable pelvic fractures. J Trauma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hel PF et al. Current concepts of polytrauma management — from ATLS to `damage control`. Orthopedics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iannoudis PV et al. Operative treatment of displaced fractures of the pelvis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LS: binder early for unstable pelvis; hemorrhage control is priority. Tile A stable, B rotationally unstable, C rot + vertical unstable. Hemorrhage control: binder, ex-fix, C-clamp, packing, angio. Fixation: anterior plating/ex-fix, posterior SI screws/lumbopelvic. Complications: hemorrhage, urethral/bladder, neuro injur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lvic ring injuries represent some of the most complex and potentially lethal injuries in trauma orthopaedics. The pelvis is a rigid ring structure and fractures that disrupt this ring — especially posteriorly — are mechanically unstable and can cause massive retroperitoneal haemorrhage. The mortality from open-book pelvic fractures with haemodynamic instability approaches 40–50% without prompt, systematic management. The ATLS (Advanced Trauma Life Support) protocol provides the emergency management framework, while the Tile (AO/OTA) classification guides definitive surgical planning by categorising fractures according to their mechanical stabil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 of the pelvic ring: the pelvic ring is formed by the two innominate bones (ilium, ischium, pubis) and the sacrum; it is maintained by a series of ligamentous structures that resist specific deforming forces: the anterior elements (symphysis pubis — resists diastasis/external rotation; pubic rami — bony ring anteriorly); the posterior elements are the most important stability determinants — the posterior sacroiliac ligaments (posterior and interosseous SI ligaments — the strongest ligaments in the body) resist vertical shear; the sacrospinous and sacrotuberous ligaments resist external rotation and vertical shear respectively; the floor is provided by the pelvic floor musc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rrhage sources: the most immediately life-threatening complication of pelvic ring disruption; the pelvis is a vast retroperitoneal space that can accommodate 4–5 litres of blood without any external evidence; sources of haemorrhage: (1) Venous — presacral venous plexus (most common — ~85% of pelvic haemorrhage); the venous plexus around the sacrum and SI joint is disrupted; venous bleeding typically tamponades when the pelvic volume is reduced with a binder; (2) Arterial — the superior gluteal artery (most commonly injured arterial vessel — the internal iliac/hypogastric artery branches are torn); arterial bleeding does NOT respond to pelvic binder and requires angiographic embolisation; fractures with ongoing haemorrhage despite binder = suspect arterial blee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le (AO/OTA)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l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rrhage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A —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osterior arch is INTACT; the pelvic ring is stable; includes: avulsion fractures (ASIS — sartorius; AIIS — rectus femoris; ischial tuberosity — hamstrings; iliac wing fractures — Duverney fracture); undisplaced pubic rami fractures; transverse sacral fractures below S2; isolated pubic symphysis diastasis <2.5 c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ulsion (muscular pull — athletes); direct lateral compression; low-energy falls in elde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— posterior SI ligaments intact; the ring is intact post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posterior ring intact; haematoma limi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B — Rotationally unstable, vertically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disruption of the posterior arch; the posterior SI ligaments (the primary vertical stability structures) remain INTACT; but there is rotational instability; sub-types: B1 (Open book — APC II/III): anterior compression opens the pelvic ring like a book (external rotation); symphysis diastasis >2.5 cm; the anterior SI ligaments and sacrospinous/sacrotuberous ligaments are torn but the posterior SI ligaments remain intact; B2 (Lateral compression — ipsilateral): internal rotation force on one hemipelvis, impacting the sacral ala; the hemipelvis internally rotates (closes the book); ipsilateral rami fractures with sacral compression; B3 (Lateral compression — contralateral / bucket handle): internal rotation on one side + external rotation on the other]]>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: anterior AP compression (steering wheel, front-on impact); B2: lateral impact (side impact — most common pelvic fracture pattern in road traffic accident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ally unstable (the hemipelvis can rotate in/out); vertically stable (posterior SI ligaments intact prevent vertical transl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(B1 open book carries highest haemorrhage risk of Type B — the pelvic volume is dramatically increased by the external rotation; pelvic binder reduces volume and tamponades venous bleed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C — Rotationally AND vertically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disruption of the posterior arch — BOTH the anterior AND posterior SI ligaments are torn; the hemipelvis is completely unstable in all planes; includes complete SI joint dislocation, sacral fractures through the neural foramina (Denis Zone II/III), and iliac wing fractures with posterior extension; C1 (unilateral); C2 (bilateral — bilateral complete instability); C3 (bilateral + acetabular fracture); the entire posterior tension band is disrup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ical shear mechanism (fall from height — the hemipelvis is driven superiorly by axial load through the lower extremity); combined AP + vertical shear in high-energy trau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rotationally AND vertically unstable; the hemipelvis can translate superiorly (vertical shear — `VS` pattern); limb length discrepancy; perineal lacerations; L5 nerve root/sacral plexus injury from posterior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 — massive retroperitoneal haemorrhage; the completely unstable pelvis has no self-tamponade mechanism; both venous and arterial injury; mortality 30–50% in haemodynamically unstable Type C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2026-04-05T17:21:53Z</dcterms:created>
  <dcterms:modified xsi:type="dcterms:W3CDTF">2026-04-05T17:21:53Z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