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776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diatric Supracondylar Humerus F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Assessment]]></a:t>
            </a:r>
            <a:br/>
            <a:br/>
            <a:r>
              <a:rPr lang="en-US" strike="noStrike" sz="1400" spc="0" u="none" cap="none">
                <a:solidFill>
                  <a:srgbClr val="1E293B">
                    <a:alpha val="100000"/>
                  </a:srgbClr>
                </a:solidFill>
                <a:latin typeface="Calibri"/>
              </a:rPr>
              <a:t><![CDATA[Anterior humeral line (AHL): on a true lateral X-ray, a line drawn along the anterior cortex of the humerus should pass through the middle third of the capitellum; in extension-type SCHF, the distal fragment tilts posteriorly — the AHL passes anterior to the capitellum, or through its anterior third (indicating posterior displacement); the AHL is the most reliable single radiographic measurement for assessing reduction adequacy; post-reduction, the AHL should pass through the middle third of the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umann`s angle: on the AP view, the angle between the long axis of the humerus and a line through the physis of the lateral condyle; normal value 70–76° (mean ~72°); loss of Baumann`s angle indicates varus malposition of the distal fragment; post-reduction, compare Baumann`s angle with the contralateral normal side (it varies between patients, so comparison is more reliable than an absolute value); an asymmetry >5° from the contralateral side = unacceptable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 pad signs: on a true lateral X-ray with the elbow at 90°, the anterior fat pad (sail sign) is normally visible as a thin sliver; the posterior fat pad is NEVER normally visible; a visible posterior fat pad = haemarthrosis = occult fracture until proven otherwise; a large anterior sail sign = significant haemarthrosis; in the context of a child with elbow pain after trauma and a visible posterior fat pad on X-ray (even without a visible fracture line), treat as a Type I SCHF or radial head/neck fracture until confirmed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ITOE sequence: the order of appearance of the distal humeral ossification centres; Capitellum (1 yr), Radial head (3 yrs), Internal (medial) epicondyle (5 yrs), Trochlea (7 yrs), Olecranon (9 yrs), External (lateral) epicondyle (11 yrs); important because the medial epicondyle ossification centre can be entrapped in the elbow joint after dislocation — if it appears `missing` or displaced, it may be entrapped in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Assessment — Critical]]></a:t>
            </a:r>
            <a:br/>
            <a:br/>
            <a:br/>
            <a:br/>
            <a:br/>
            <a:r>
              <a:rPr lang="en-US" strike="noStrike" sz="1400" spc="0" u="none" cap="none">
                <a:solidFill>
                  <a:srgbClr val="1E293B">
                    <a:alpha val="100000"/>
                  </a:srgbClr>
                </a:solidFill>
                <a:latin typeface="Calibri"/>
              </a:rPr>
              <a:t><![CDATA[Structure at Risk]]></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Clinical Finding]]></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interosseous nerve (AIN) — branch of median nerve]]></a:t>
            </a:r>
            <a:br/>
            <a:r>
              <a:rPr lang="en-US" strike="noStrike" sz="1400" spc="0" u="none" cap="none">
                <a:solidFill>
                  <a:srgbClr val="1E293B">
                    <a:alpha val="100000"/>
                  </a:srgbClr>
                </a:solidFill>
                <a:latin typeface="Calibri"/>
              </a:rPr>
              <a:t><![CDATA[Type III posteromedial displacement — the proximal fragment drives anteromedially, tenting the AIN; MOST COMMON nerve injury in SCHF]]></a:t>
            </a:r>
            <a:br/>
            <a:r>
              <a:rPr lang="en-US" strike="noStrike" sz="1400" spc="0" u="none" cap="none">
                <a:solidFill>
                  <a:srgbClr val="1E293B">
                    <a:alpha val="100000"/>
                  </a:srgbClr>
                </a:solidFill>
                <a:latin typeface="Calibri"/>
              </a:rPr>
              <a:t><![CDATA[Inability to make `OK sign` — cannot flex the DIP of index finger and IP of thumb (flexor pollicis longus + FDP to index); sensory examination of the hand is NORMAL (AIN is purely motor)]]></a:t>
            </a:r>
            <a:br/>
            <a:r>
              <a:rPr lang="en-US" strike="noStrike" sz="1400" spc="0" u="none" cap="none">
                <a:solidFill>
                  <a:srgbClr val="1E293B">
                    <a:alpha val="100000"/>
                  </a:srgbClr>
                </a:solidFill>
                <a:latin typeface="Calibri"/>
              </a:rPr>
              <a:t><![CDATA[Neuropraxia in most cases — observe; resolves in 2–4 months; if no recovery at 3 months → nerve exploration; rarely requires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nerve / PIN]]></a:t>
            </a:r>
            <a:br/>
            <a:r>
              <a:rPr lang="en-US" strike="noStrike" sz="1400" spc="0" u="none" cap="none">
                <a:solidFill>
                  <a:srgbClr val="1E293B">
                    <a:alpha val="100000"/>
                  </a:srgbClr>
                </a:solidFill>
                <a:latin typeface="Calibri"/>
              </a:rPr>
              <a:t><![CDATA[Type III posterolateral displacement — most common direction; proximal spike displaces anterolaterally into the radial nerve]]></a:t>
            </a:r>
            <a:br/>
            <a:r>
              <a:rPr lang="en-US" strike="noStrike" sz="1400" spc="0" u="none" cap="none">
                <a:solidFill>
                  <a:srgbClr val="1E293B">
                    <a:alpha val="100000"/>
                  </a:srgbClr>
                </a:solidFill>
                <a:latin typeface="Calibri"/>
              </a:rPr>
              <a:t><![CDATA[Wrist drop (radial nerve) or inability to extend fingers at MCP joints (PIN — posterior interosseous nerve); sensory — dorsoradial hand (radial nerve); sensory normal with isolated PIN]]></a:t>
            </a:r>
            <a:br/>
            <a:r>
              <a:rPr lang="en-US" strike="noStrike" sz="1400" spc="0" u="none" cap="none">
                <a:solidFill>
                  <a:srgbClr val="1E293B">
                    <a:alpha val="100000"/>
                  </a:srgbClr>
                </a:solidFill>
                <a:latin typeface="Calibri"/>
              </a:rPr>
              <a:t><![CDATA[Neuropraxia in most cases; observe; resolves; reduction and fixation typically relieves nerve tension; nerve exploration if no recovery at 3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a:t>
            </a:r>
            <a:br/>
            <a:r>
              <a:rPr lang="en-US" strike="noStrike" sz="1400" spc="0" u="none" cap="none">
                <a:solidFill>
                  <a:srgbClr val="1E293B">
                    <a:alpha val="100000"/>
                  </a:srgbClr>
                </a:solidFill>
                <a:latin typeface="Calibri"/>
              </a:rPr>
              <a:t><![CDATA[Flexion-type fractures; iatrogenic injury during medial pin placement; Type IV fractures]]></a:t>
            </a:r>
            <a:br/>
            <a:r>
              <a:rPr lang="en-US" strike="noStrike" sz="1400" spc="0" u="none" cap="none">
                <a:solidFill>
                  <a:srgbClr val="1E293B">
                    <a:alpha val="100000"/>
                  </a:srgbClr>
                </a:solidFill>
                <a:latin typeface="Calibri"/>
              </a:rPr>
              <a:t><![CDATA[Clawing of ring and little fingers; weakness of intrinsics; sensory loss ulnar 1.5 fingers; assess carefully before and after medial pin placement; document pre-operative status]]></a:t>
            </a:r>
            <a:br/>
            <a:r>
              <a:rPr lang="en-US" strike="noStrike" sz="1400" spc="0" u="none" cap="none">
                <a:solidFill>
                  <a:srgbClr val="1E293B">
                    <a:alpha val="100000"/>
                  </a:srgbClr>
                </a:solidFill>
                <a:latin typeface="Calibri"/>
              </a:rPr>
              <a:t><![CDATA[Iatrogenic — remove medial pin immediately if ulnar nerve symptoms develop post-operatively; consider lateral-only pin construct to avoid ulnar nerve risk altogeth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 artery]]></a:t>
            </a:r>
            <a:br/>
            <a:r>
              <a:rPr lang="en-US" strike="noStrike" sz="1400" spc="0" u="none" cap="none">
                <a:solidFill>
                  <a:srgbClr val="1E293B">
                    <a:alpha val="100000"/>
                  </a:srgbClr>
                </a:solidFill>
                <a:latin typeface="Calibri"/>
              </a:rPr>
              <a:t><![CDATA[Type III fractures; posterolateral displacement drives proximal spike through brachialis and into the brachial artery anteriorly; tethered by the interosseous membrane at the bifurcation distally]]></a:t>
            </a:r>
            <a:br/>
            <a:r>
              <a:rPr lang="en-US" strike="noStrike" sz="1400" spc="0" u="none" cap="none">
                <a:solidFill>
                  <a:srgbClr val="1E293B">
                    <a:alpha val="100000"/>
                  </a:srgbClr>
                </a:solidFill>
                <a:latin typeface="Calibri"/>
              </a:rPr>
              <a:t><![CDATA[Absent radial pulse; pale, cool, pulseless hand; compartment syndrome; assess capillary refill, colour, temperature, pulse oximetry on affected limb; a `pink pulseless hand` = hand is viable despite absent pulse (collateral circulation via anterior and posterior interosseous arteries — this is the critical concept); management differs based on hand perfusion]]></a:t>
            </a:r>
            <a:br/>
            <a:r>
              <a:rPr lang="en-US" strike="noStrike" sz="1400" spc="0" u="none" cap="none">
                <a:solidFill>
                  <a:srgbClr val="1E293B">
                    <a:alpha val="100000"/>
                  </a:srgbClr>
                </a:solidFill>
                <a:latin typeface="Calibri"/>
              </a:rPr>
              <a:t><![CDATA[Pink pulseless hand — proceed with CRPP + reassess pulse (pulse typically returns after reduction); if pulse does not return post-reduction → surgical exploration of brachial artery; white pulseless hand (ischaemic) → EMERGENCY surgical exploration + vascular repair before or concurrent with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rtland JJ. Management of supracondylar fractures of the humerus in children. Surg Gynecol Obstet. 1959;109:145–154.]]></a:t>
            </a:r>
            <a:br/>
            <a:r>
              <a:rPr lang="en-US" strike="noStrike" sz="1200" spc="0" u="none" cap="none">
                <a:solidFill>
                  <a:srgbClr val="1E293B">
                    <a:alpha val="100000"/>
                  </a:srgbClr>
                </a:solidFill>
                <a:latin typeface="Calibri"/>
              </a:rPr>
              <a:t><![CDATA[Leitch KK et al. Treatment of multidirectionally unstable supracondylar humeral fractures in children — a modified Gartland Type IV fracture. J Bone Joint Surg Am. 2006.]]></a:t>
            </a:r>
            <a:br/>
            <a:r>
              <a:rPr lang="en-US" strike="noStrike" sz="1200" spc="0" u="none" cap="none">
                <a:solidFill>
                  <a:srgbClr val="1E293B">
                    <a:alpha val="100000"/>
                  </a:srgbClr>
                </a:solidFill>
                <a:latin typeface="Calibri"/>
              </a:rPr>
              <a:t><![CDATA[Pirone AM et al. Management of displaced extension-type supracondylar fractures of the humerus in children. J Bone Joint Surg Am. 1988.]]></a:t>
            </a:r>
            <a:br/>
            <a:r>
              <a:rPr lang="en-US" strike="noStrike" sz="1200" spc="0" u="none" cap="none">
                <a:solidFill>
                  <a:srgbClr val="1E293B">
                    <a:alpha val="100000"/>
                  </a:srgbClr>
                </a:solidFill>
                <a:latin typeface="Calibri"/>
              </a:rPr>
              <a:t><![CDATA[Omid R et al. Supracondylar humeral fractures in children. J Bone Joint Surg Am. 2008;90(5):1121–1132.]]></a:t>
            </a:r>
            <a:br/>
            <a:r>
              <a:rPr lang="en-US" strike="noStrike" sz="1200" spc="0" u="none" cap="none">
                <a:solidFill>
                  <a:srgbClr val="1E293B">
                    <a:alpha val="100000"/>
                  </a:srgbClr>
                </a:solidFill>
                <a:latin typeface="Calibri"/>
              </a:rPr>
              <a:t><![CDATA[Shrader MW. Pediatric supracondylar fractures and lateral condyle fractures. J Bone Joint Surg Am. 2007.]]></a:t>
            </a:r>
            <a:br/>
            <a:r>
              <a:rPr lang="en-US" strike="noStrike" sz="1200" spc="0" u="none" cap="none">
                <a:solidFill>
                  <a:srgbClr val="1E293B">
                    <a:alpha val="100000"/>
                  </a:srgbClr>
                </a:solidFill>
                <a:latin typeface="Calibri"/>
              </a:rPr>
              <a:t><![CDATA[Camp J et al. The AIN and PIN: anatomy and clinical significance in supracondylar humerus fractures. J Bon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artland I–III (± IV for multidirectional instability). Complications to watch: **brachial artery injury**, **median/anterior interosseous nerve palsy**, **compartment syndrome**, **cubitus varus**. Radiographic checks: **Baumann angle**, **anterior humeral line** intersecting capitellum, and **medial comminution** (varus risk). Preferred fixation: **crossed pins** for maximal stability vs **lateral‑entry 2–3 pins** to avoid ulnar nerve injury—technique‑dependent choice. Urgent reduction/pinning for pulseless but perfused hand; vascular exploration if **pulseless and poorly perfused** afte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diatric Supracondylar Humerus F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upracondylar humerus fractures (SCHFs) are the most common elbow fractures in children, accounting for approximately 60% of all paediatric elbow fractures. They occur predominantly between 5–8 years of age, when the olecranon fossa is most prominent and the anterior humeral cortex is relatively thin. The clinical importance of this fracture is disproportionate to its frequency — it carries a well-defined risk of neurovascular injury, Volkmann ischaemic contracture, and malunion causing cubitus varus deformity (the `gunstock deformity`). All paediatric orthopaedic surgeons must have a thorough command of the classification, neurovascular assessment, reduction techniques, fixation principles, and complic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vast majority (~97%) are extension-type fractures caused by a fall onto an outstretched hand (FOOSH) with the elbow hyperextended; the olecranon acts as a fulcrum, causing a transverse fracture through the distal humerus metaphysis just above the condyles; flexion-type fractures (~3%) result from a direct blow to a flexed elbow — these have a higher rate of ulnar nerve injury and are often more difficult to reduce and maint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distal humerus metaphysis is thin and the ossification centres of the elbow are incompletely developed in children (the CRITOE sequence of ossification); the radial nerve and anterior interosseous nerve (AIN) are at risk anterolaterally; the brachial artery runs directly anterior to the distal humerus and is at risk in displaced fractures; the ulnar nerve lies in the cubital tunnel posteromedially — at risk particularly in flexion-type fractures and during medial pin 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Gartland Classification (Modified)]]></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nterior Humeral Lin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Undisplaced or minimally displaced; cortex intact or minor buckling; elbow fat pad sign may be present]]></a:t>
            </a:r>
            <a:br/>
            <a:r>
              <a:rPr lang="en-US" strike="noStrike" sz="1400" spc="0" u="none" cap="none">
                <a:solidFill>
                  <a:srgbClr val="1E293B">
                    <a:alpha val="100000"/>
                  </a:srgbClr>
                </a:solidFill>
                <a:latin typeface="Calibri"/>
              </a:rPr>
              <a:t><![CDATA[Passes through middle third of capitellum (normal)]]></a:t>
            </a:r>
            <a:br/>
            <a:r>
              <a:rPr lang="en-US" strike="noStrike" sz="1400" spc="0" u="none" cap="none">
                <a:solidFill>
                  <a:srgbClr val="1E293B">
                    <a:alpha val="100000"/>
                  </a:srgbClr>
                </a:solidFill>
                <a:latin typeface="Calibri"/>
              </a:rPr>
              <a:t><![CDATA[Conservative — collar and cuff or long arm backslab with elbow at 90° of flexion; 3–4 weeks immobilisation; review at 1 week to ensure no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placed with intact posterior cortex — the posterior cortex is hinged and intact; the distal fragment tilts anteriorly (extension type) but does not completely displace; moderate displacement]]></a:t>
            </a:r>
            <a:br/>
            <a:r>
              <a:rPr lang="en-US" strike="noStrike" sz="1400" spc="0" u="none" cap="none">
                <a:solidFill>
                  <a:srgbClr val="1E293B">
                    <a:alpha val="100000"/>
                  </a:srgbClr>
                </a:solidFill>
                <a:latin typeface="Calibri"/>
              </a:rPr>
              <a:t><![CDATA[Passes anterior to the capitellum (loss of normal anterior tilt)]]></a:t>
            </a:r>
            <a:br/>
            <a:r>
              <a:rPr lang="en-US" strike="noStrike" sz="1400" spc="0" u="none" cap="none">
                <a:solidFill>
                  <a:srgbClr val="1E293B">
                    <a:alpha val="100000"/>
                  </a:srgbClr>
                </a:solidFill>
                <a:latin typeface="Calibri"/>
              </a:rPr>
              <a:t><![CDATA[Type IIA (no rotational deformity) — may be managed with closed reduction and above-elbow backslab; Type IIB (rotational deformity) — closed reduction and percutaneous K-wire fixation (CRPP); elbow hyperflexion to >120° is NOT safe (vascular compromise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Completely displaced — both cortices disrupted; no cortical contact between proximal and distal fragments; posterolateral displacement most common (~75%); posteromedial displacement (~25%) — higher risk of anterior interosseous nerve (AIN) and brachial artery injury]]></a:t>
            </a:r>
            <a:br/>
            <a:r>
              <a:rPr lang="en-US" strike="noStrike" sz="1400" spc="0" u="none" cap="none">
                <a:solidFill>
                  <a:srgbClr val="1E293B">
                    <a:alpha val="100000"/>
                  </a:srgbClr>
                </a:solidFill>
                <a:latin typeface="Calibri"/>
              </a:rPr>
              <a:t><![CDATA[Passes anterior to capitellum (completely disrupted alignment)]]></a:t>
            </a:r>
            <a:br/>
            <a:r>
              <a:rPr lang="en-US" strike="noStrike" sz="1400" spc="0" u="none" cap="none">
                <a:solidFill>
                  <a:srgbClr val="1E293B">
                    <a:alpha val="100000"/>
                  </a:srgbClr>
                </a:solidFill>
                <a:latin typeface="Calibri"/>
              </a:rPr>
              <a:t><![CDATA[Closed reduction and percutaneous K-wire fixation (CRPP) — standard of care; urgent surgery in the setting of vascular compromise; open reduction for irreducible fractures or vascular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Leitch modification)]]></a:t>
            </a:r>
            <a:br/>
            <a:r>
              <a:rPr lang="en-US" strike="noStrike" sz="1400" spc="0" u="none" cap="none">
                <a:solidFill>
                  <a:srgbClr val="1E293B">
                    <a:alpha val="100000"/>
                  </a:srgbClr>
                </a:solidFill>
                <a:latin typeface="Calibri"/>
              </a:rPr>
              <a:t><![CDATA[Multidirectional instability — the fracture is unstable in both flexion and extension; the distal fragment can displace in any direction; typically a high-energy injury; previously called `floating elbow` when associated with forearm fracture]]></a:t>
            </a:r>
            <a:b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CRPP with careful attention to achieving stable fixation in multiple planes; may require medial pin for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2026-04-05T15:04:47Z</dcterms:created>
  <dcterms:modified xsi:type="dcterms:W3CDTF">2026-04-05T15:04:47Z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