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4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uwels Classification — Femoral Neck (Shear Angl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 Displacement (More Commonly Used Clinically)]]></a:t>
            </a:r>
            <a:br/>
            <a:br/>
            <a:r>
              <a:rPr lang="en-US" strike="noStrike" sz="1400" spc="0" u="none" cap="none">
                <a:solidFill>
                  <a:srgbClr val="1E293B">
                    <a:alpha val="100000"/>
                  </a:srgbClr>
                </a:solidFill>
                <a:latin typeface="Calibri"/>
              </a:rPr>
              <a:t><![CDATA[While the Pauwels classification describes the fracture line angle (mechanical stability), the Garden classification (1961) grades displacement of the femoral head and is the more commonly used clinical classification for femoral neck fractures, directly guiding the decision between internal fixation and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Impacted]]></a:t>
            </a:r>
            <a:br/>
            <a:r>
              <a:rPr lang="en-US" strike="noStrike" sz="1400" spc="0" u="none" cap="none">
                <a:solidFill>
                  <a:srgbClr val="1E293B">
                    <a:alpha val="100000"/>
                  </a:srgbClr>
                </a:solidFill>
                <a:latin typeface="Calibri"/>
              </a:rPr>
              <a:t><![CDATA[Incomplete or valgus-impacted fracture; the trabeculae of the femoral head are aligned in the same direction as the acetabular trabeculae; the neck is in valgus]]></a:t>
            </a:r>
            <a:br/>
            <a:r>
              <a:rPr lang="en-US" strike="noStrike" sz="1400" spc="0" u="none" cap="none">
                <a:solidFill>
                  <a:srgbClr val="1E293B">
                    <a:alpha val="100000"/>
                  </a:srgbClr>
                </a:solidFill>
                <a:latin typeface="Calibri"/>
              </a:rPr>
              <a:t><![CDATA[LOW (~1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Complete fracture with NO displacement; the femoral head trabeculae remain aligned; the fracture line is complete but the fragments are not displaced]]></a:t>
            </a:r>
            <a:br/>
            <a:r>
              <a:rPr lang="en-US" strike="noStrike" sz="1400" spc="0" u="none" cap="none">
                <a:solidFill>
                  <a:srgbClr val="1E293B">
                    <a:alpha val="100000"/>
                  </a:srgbClr>
                </a:solidFill>
                <a:latin typeface="Calibri"/>
              </a:rPr>
              <a:t><![CDATA[LOW-MODERATE (~15–2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Displaced, partial]]></a:t>
            </a:r>
            <a:br/>
            <a:r>
              <a:rPr lang="en-US" strike="noStrike" sz="1400" spc="0" u="none" cap="none">
                <a:solidFill>
                  <a:srgbClr val="1E293B">
                    <a:alpha val="100000"/>
                  </a:srgbClr>
                </a:solidFill>
                <a:latin typeface="Calibri"/>
              </a:rPr>
              <a:t><![CDATA[Complete fracture with partial displacement; the femoral head trabeculae are malaligned with the acetabular trabeculae; the femoral head is rotated but maintains some contact with the neck]]></a:t>
            </a:r>
            <a:br/>
            <a:r>
              <a:rPr lang="en-US" strike="noStrike" sz="1400" spc="0" u="none" cap="none">
                <a:solidFill>
                  <a:srgbClr val="1E293B">
                    <a:alpha val="100000"/>
                  </a:srgbClr>
                </a:solidFill>
                <a:latin typeface="Calibri"/>
              </a:rPr>
              <a:t><![CDATA[HIGH (~30–35%)]]></a:t>
            </a:r>
            <a:br/>
            <a:r>
              <a:rPr lang="en-US" strike="noStrike" sz="1400" spc="0" u="none" cap="none">
                <a:solidFill>
                  <a:srgbClr val="1E293B">
                    <a:alpha val="100000"/>
                  </a:srgbClr>
                </a:solidFill>
                <a:latin typeface="Calibri"/>
              </a:rPr>
              <a:t><![CDATA[Hemiarthroplasty (unipolar or bipolar) in fit elderly; THA in active elderly; fixation in elderly is not recommended (high non-union + AVN rate)]]></a:t>
            </a:r>
            <a:br/>
            <a:r>
              <a:rPr lang="en-US" strike="noStrike" sz="1400" spc="0" u="none" cap="none">
                <a:solidFill>
                  <a:srgbClr val="1E293B">
                    <a:alpha val="100000"/>
                  </a:srgbClr>
                </a:solidFill>
                <a:latin typeface="Calibri"/>
              </a:rPr>
              <a:t><![CDATA[URGENT ORIF (within 6–12 hours reduces AVN risk); 3 cannulated screws or sliding hip screw; accept higher non-union/AVN risk in young patient rather than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Complete fracture with full displacement; the femoral head is completely separated and displaced; the femoral head trabeculae are realigned with the acetabular trabeculae (paradoxically — the head re-rotates within the acetabulum to align with it)]]></a:t>
            </a:r>
            <a:br/>
            <a:r>
              <a:rPr lang="en-US" strike="noStrike" sz="1400" spc="0" u="none" cap="none">
                <a:solidFill>
                  <a:srgbClr val="1E293B">
                    <a:alpha val="100000"/>
                  </a:srgbClr>
                </a:solidFill>
                <a:latin typeface="Calibri"/>
              </a:rPr>
              <a:t><![CDATA[VERY HIGH (~50%)]]></a:t>
            </a:r>
            <a:br/>
            <a:r>
              <a:rPr lang="en-US" strike="noStrike" sz="1400" spc="0" u="none" cap="none">
                <a:solidFill>
                  <a:srgbClr val="1E293B">
                    <a:alpha val="100000"/>
                  </a:srgbClr>
                </a:solidFill>
                <a:latin typeface="Calibri"/>
              </a:rPr>
              <a:t><![CDATA[Hemiarthroplasty or THA — arthroplasty is the definitive treatment for displaced femoral neck fractures in elderly patients; internal fixation for displaced femoral neck fractures in elderly patients has a very high failure rate (non-union + AVN + reoperation) and is no longer recommended]]></a:t>
            </a:r>
            <a:br/>
            <a:r>
              <a:rPr lang="en-US" strike="noStrike" sz="1400" spc="0" u="none" cap="none">
                <a:solidFill>
                  <a:srgbClr val="1E293B">
                    <a:alpha val="100000"/>
                  </a:srgbClr>
                </a:solidFill>
                <a:latin typeface="Calibri"/>
              </a:rPr>
              <a:t><![CDATA[URGENT ORIF +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auwels classification: angle of fracture line from horizontal; Type I (<30° — predominantly compressive — stable — low non-union); Type II (30–70° — mixed — moderately stable); Type III (>70° — predominantly shear — unstable —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 horizontal fracture = compressive force at fracture site = good for healing; vertical fracture = shear force = bad for healing; the more vertical the fracture, the higher the shear component and the worse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original treatment for Type III: valgus-producing intertrochanteric osteotomy — converts the vertical fracture into a more horizontal plane, reducing shear stress and converting to compression; largely superseded by arthroplasty in elderly but the biomechanical principle is still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I (impacted/incomplete — low AVN); II (undisplaced complete — low AVN); III (partial displacement — high AVN); IV (complete displacement — very high AVN); Grades I and II = internal fixation; Grades III and IV = arthroplasty in eld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uwels F. Der Schenkelhalsbruch — ein mechanisches Problem. Stuttgart: Ferdinand Enke Verlag. 1935.]]></a:t>
            </a:r>
            <a:b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Parker MJ, Pervez H. Surgical approaches for inserting hemiarthroplasty of the hip. Cochrane Database Syst Rev. 2002.]]></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Johansson T. Internal fixation compared with total hip replacement for displaced femoral neck fractures — a minimum fifteen-year follow-up study of a previously reported randomised trial. J Bone Joint Surg Am. 2014.]]></a:t>
            </a:r>
            <a:br/>
            <a:r>
              <a:rPr lang="en-US" strike="noStrike" sz="1200" spc="0" u="none" cap="none">
                <a:solidFill>
                  <a:srgbClr val="1E293B">
                    <a:alpha val="100000"/>
                  </a:srgbClr>
                </a:solidFill>
                <a:latin typeface="Calibri"/>
              </a:rPr>
              <a:t><![CDATA[Frihagen F et al.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50° (most vertical → highest shear). Higher angle = higher shear → instability, nonunion risk; stronger fixation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uwels Classification — Femoral Neck (Shear Angl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the Pauwels Angle]]></a:t>
            </a:r>
            <a:br/>
            <a:br/>
            <a:r>
              <a:rPr lang="en-US" strike="noStrike" sz="1400" spc="0" u="none" cap="none">
                <a:solidFill>
                  <a:srgbClr val="1E293B">
                    <a:alpha val="100000"/>
                  </a:srgbClr>
                </a:solidFill>
                <a:latin typeface="Calibri"/>
              </a:rPr>
              <a:t><![CDATA[Femoral neck fractures are the most clinically significant fractures in orthopaedic practice — they predominantly occur in elderly osteoporotic patients from low-energy falls, carry a 30-day mortality of approximately 5–10% and 1-year mortality of 25–35%, and their management represents one of the highest volumes of surgical work in orthopaedics worldwide. The Pauwels classification (1935), developed by Friedrich Pauwels, classifies femoral neck fractures by the angle that the fracture line makes with the horizontal — the `Pauwels angle`. This angle is a direct indicator of the ratio of shear forces to compressive forces acting at the fracture site, and therefore predicts the mechanical stability of the fracture and the risk of non-union or implant failure. While the Garden classification (grading displacement) is more commonly used clinically, the Pauwels system remains fundamental for understanding femoral neck fracture biomecha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emoral neck connects the femoral head to the femoral shaft at an angle of ~130° (neck-shaft angle) and approximately 10–15° of anteversion; the blood supply to the femoral head enters via the retinacular vessels (medial femoral circumflex artery branches — superior and inferior retinacular vessels) running along the posterior neck beneath the capsule; intracapsular femoral neck fractures disrupt these vessels and create AVN risk; extracapsular fractures (intertrochanteric) do NOT disrupt this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Pauwels angle matters biomechanically: the angle that the fracture line makes with the horizontal determines what proportion of the axial load through the hip is converted into compressive force at the fracture (compressive forces promote healing) vs shear force (shear forces tend to displace the fracture fragments relative to each other, preventing healing and causing non-union); a horizontal fracture line (low Pauwels angle, Type I) generates predominantly compressive forces across the fracture — favouring union; a vertical fracture line (high Pauwels angle, Type III) generates predominantly shear forces — the fracture is inherently unstable and prone to displacement and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Classification]]></a:t>
            </a:r>
            <a:br/>
            <a:br/>
            <a:br/>
            <a:br/>
            <a:br/>
            <a:r>
              <a:rPr lang="en-US" strike="noStrike" sz="1400" spc="0" u="none" cap="none">
                <a:solidFill>
                  <a:srgbClr val="1E293B">
                    <a:alpha val="100000"/>
                  </a:srgbClr>
                </a:solidFill>
                <a:latin typeface="Calibri"/>
              </a:rPr>
              <a:t><![CDATA[Pauwels Type]]></a:t>
            </a:r>
            <a:br/>
            <a:r>
              <a:rPr lang="en-US" strike="noStrike" sz="1400" spc="0" u="none" cap="none">
                <a:solidFill>
                  <a:srgbClr val="1E293B">
                    <a:alpha val="100000"/>
                  </a:srgbClr>
                </a:solidFill>
                <a:latin typeface="Calibri"/>
              </a:rPr>
              <a:t><![CDATA[Fracture Line Angle (to horizontal)]]></a:t>
            </a:r>
            <a:br/>
            <a:r>
              <a:rPr lang="en-US" strike="noStrike" sz="1400" spc="0" u="none" cap="none">
                <a:solidFill>
                  <a:srgbClr val="1E293B">
                    <a:alpha val="100000"/>
                  </a:srgbClr>
                </a:solidFill>
                <a:latin typeface="Calibri"/>
              </a:rPr>
              <a:t><![CDATA[Force at Fracture Sit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0° from horizontal — the fracture line is nearly horizontal (flat)]]></a:t>
            </a:r>
            <a:br/>
            <a:r>
              <a:rPr lang="en-US" strike="noStrike" sz="1400" spc="0" u="none" cap="none">
                <a:solidFill>
                  <a:srgbClr val="1E293B">
                    <a:alpha val="100000"/>
                  </a:srgbClr>
                </a:solidFill>
                <a:latin typeface="Calibri"/>
              </a:rPr>
              <a:t><![CDATA[Predominantly COMPRESSIVE — the near-horizontal fracture line means that the body weight transmitted through the hip generates a compressive force along the fracture plane; compressive forces push the fragments together, creating stable contact]]></a:t>
            </a:r>
            <a:br/>
            <a:r>
              <a:rPr lang="en-US" strike="noStrike" sz="1400" spc="0" u="none" cap="none">
                <a:solidFill>
                  <a:srgbClr val="1E293B">
                    <a:alpha val="100000"/>
                  </a:srgbClr>
                </a:solidFill>
                <a:latin typeface="Calibri"/>
              </a:rPr>
              <a:t><![CDATA[STABLE — the compressive forces at the fracture site tend to keep the fragments in contact; this geometry is the most favourable for bone healing]]></a:t>
            </a:r>
            <a:br/>
            <a:r>
              <a:rPr lang="en-US" strike="noStrike" sz="1400" spc="0" u="none" cap="none">
                <a:solidFill>
                  <a:srgbClr val="1E293B">
                    <a:alpha val="100000"/>
                  </a:srgbClr>
                </a:solidFill>
                <a:latin typeface="Calibri"/>
              </a:rPr>
              <a:t><![CDATA[LOW — union rates with internal fixation are good for Type I fractures; the mechanical environment favours healing]]></a:t>
            </a:r>
            <a:br/>
            <a:r>
              <a:rPr lang="en-US" strike="noStrike" sz="1400" spc="0" u="none" cap="none">
                <a:solidFill>
                  <a:srgbClr val="1E293B">
                    <a:alpha val="100000"/>
                  </a:srgbClr>
                </a:solidFill>
                <a:latin typeface="Calibri"/>
              </a:rPr>
              <a:t><![CDATA[Undisplaced Type I fractures can often be managed with internal fixation (3 cannulated screws) with a good prognosis for union; the horizontal fracture geometry means that correctly placed parallel cannulated screws maintain compression across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0–70° from horizontal — the fracture line is oblique (intermediate angle)]]></a:t>
            </a:r>
            <a:br/>
            <a:r>
              <a:rPr lang="en-US" strike="noStrike" sz="1400" spc="0" u="none" cap="none">
                <a:solidFill>
                  <a:srgbClr val="1E293B">
                    <a:alpha val="100000"/>
                  </a:srgbClr>
                </a:solidFill>
                <a:latin typeface="Calibri"/>
              </a:rPr>
              <a:t><![CDATA[MIXED — a combination of compressive and shear forces; neither predominantly compressive nor predominantly shear; the intermediate angle means the mechanical environment is less favourable than Type I]]></a:t>
            </a:r>
            <a:br/>
            <a:r>
              <a:rPr lang="en-US" strike="noStrike" sz="1400" spc="0" u="none" cap="none">
                <a:solidFill>
                  <a:srgbClr val="1E293B">
                    <a:alpha val="100000"/>
                  </a:srgbClr>
                </a:solidFill>
                <a:latin typeface="Calibri"/>
              </a:rPr>
              <a:t><![CDATA[MODERATELY STABLE — some shear component is present; fixation must resist both compression and shear; standard parallel cannulated screws may be supplemented with a valgus-producing osteotomy for very steep Type II fractures in young patients]]></a:t>
            </a:r>
            <a:br/>
            <a:r>
              <a:rPr lang="en-US" strike="noStrike" sz="1400" spc="0" u="none" cap="none">
                <a:solidFill>
                  <a:srgbClr val="1E293B">
                    <a:alpha val="100000"/>
                  </a:srgbClr>
                </a:solidFill>
                <a:latin typeface="Calibri"/>
              </a:rPr>
              <a:t><![CDATA[MODERATE — non-union rates are higher than Type I but lower than Type III; appropriate fixation is important]]></a:t>
            </a:r>
            <a:br/>
            <a:r>
              <a:rPr lang="en-US" strike="noStrike" sz="1400" spc="0" u="none" cap="none">
                <a:solidFill>
                  <a:srgbClr val="1E293B">
                    <a:alpha val="100000"/>
                  </a:srgbClr>
                </a:solidFill>
                <a:latin typeface="Calibri"/>
              </a:rPr>
              <a:t><![CDATA[Internal fixation (3 cannulated screws or sliding hip screw) is appropriate for undisplaced or reducible Type II fractures; the intermediate angle means that the choice of implant is important — a single sliding hip screw provides controlled dynamic compression along the neck axis; for younger patients with steep Type II, valgus-producing intertrochanteric osteotomy (converting the oblique fracture to a more horizontal orientation) was historically used to reduce shear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70° from horizontal — the fracture line is nearly vertical (steep)]]></a:t>
            </a:r>
            <a:br/>
            <a:r>
              <a:rPr lang="en-US" strike="noStrike" sz="1400" spc="0" u="none" cap="none">
                <a:solidFill>
                  <a:srgbClr val="1E293B">
                    <a:alpha val="100000"/>
                  </a:srgbClr>
                </a:solidFill>
                <a:latin typeface="Calibri"/>
              </a:rPr>
              <a:t><![CDATA[Predominantly SHEAR — the near-vertical fracture line means that the body weight generates a predominantly SHEAR force at the fracture plane; shear forces tend to displace one fragment relative to the other (sliding), preventing the fracture faces from staying in contact]]></a:t>
            </a:r>
            <a:br/>
            <a:r>
              <a:rPr lang="en-US" strike="noStrike" sz="1400" spc="0" u="none" cap="none">
                <a:solidFill>
                  <a:srgbClr val="1E293B">
                    <a:alpha val="100000"/>
                  </a:srgbClr>
                </a:solidFill>
                <a:latin typeface="Calibri"/>
              </a:rPr>
              <a:t><![CDATA[UNSTABLE — the shear forces tend to displace the fragments; even with fixation, the screw purchase must resist shear rather than working with compressive forces; standard screws placed parallel to the neck axis actually experience shear stress at a vertical fracture, making them prone to `backing out` or fatigue failure]]></a:t>
            </a:r>
            <a:br/>
            <a:r>
              <a:rPr lang="en-US" strike="noStrike" sz="1400" spc="0" u="none" cap="none">
                <a:solidFill>
                  <a:srgbClr val="1E293B">
                    <a:alpha val="100000"/>
                  </a:srgbClr>
                </a:solidFill>
                <a:latin typeface="Calibri"/>
              </a:rPr>
              <a:t><![CDATA[HIGH — the worst prognosis of the three types; non-union and implant failure are the most common complications; even with apparent anatomical reduction and fixation, the shear forces at the fracture site may cause progressive displacement]]></a:t>
            </a:r>
            <a:br/>
            <a:r>
              <a:rPr lang="en-US" strike="noStrike" sz="1400" spc="0" u="none" cap="none">
                <a:solidFill>
                  <a:srgbClr val="1E293B">
                    <a:alpha val="100000"/>
                  </a:srgbClr>
                </a:solidFill>
                <a:latin typeface="Calibri"/>
              </a:rPr>
              <a:t><![CDATA[For young patients with displaced Type III fractures — valgus-producing intertrochanteric osteotomy (Pauwels` original description) converts the steep vertical fracture into a more horizontal plane, reducing shear stress and converting it to compression; this was Pauwels` original proposed treatment; in modern practice, arthroplasty is considered for elderly patients; for young patients, aggressive ORIF is attempted despite the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2026-05-25T02:30:06Z</dcterms:created>
  <dcterms:modified xsi:type="dcterms:W3CDTF">2026-05-25T02:30:06Z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