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45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Beighton score ≥4/9; Ehlers-Danlos syndrome spectrum]]></a:t>
            </a:r>
            <a:br/>
            <a:r>
              <a:rPr lang="en-US" strike="noStrike" sz="1400" spc="0" u="none" cap="none">
                <a:solidFill>
                  <a:srgbClr val="1E293B">
                    <a:alpha val="100000"/>
                  </a:srgbClr>
                </a:solidFill>
                <a:latin typeface="Calibri"/>
              </a:rPr>
              <a:t><![CDATA[Contributes to instability; consider in all young patients with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jour classification of trochlear dysplasia: Grade A — sulcus shallower than normal but still present; Grade B — flat or convex trochlea (supratrochlear spur on lateral X-ray); Grade C — asymmetric trochlear facets (medial facet hypoplastic); Grade D — cliff pattern (asymmetric facets + supratrochlear spur); Grades B and D are the most severe and carry the highest risk of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dislocation event (heard/felt pop, medial knee pain, visible deformity if not spontaneously reduced); recurrent subluxation (giving way without full dislocation, catching); fear of dislocation during activity (avoidance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pprehension test: patient supine; knee at 20–30° flexion; examiner applies lateral force to the medial edge of the patella; positive = patient becomes anxious, grabs the examiner`s hand, or contracts quadriceps to prevent dislocation; most sensitive clinical test for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sign: the patella tracks from a laterally displaced position at near-extension, then suddenly moves medially (into the trochlear groove) as the knee flexes — looks like the letter "J" in reverse; indicates significant lateral maltracking or patella alta with delayed trochlear engagement; assessed during active knee flexion from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tenderness: medial retinaculum and MPFL are tender at the medial femoral epicondyle and along the superomedial patellar border; site of MPF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tightness: tight lateral retinaculum limits patellar medial tilt — normal medial tilt should be ≥15°; tight lateral retinaculum contributes to lateral tracking but is rarely the primary cause of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osteochondral injury: acute dislocation causes an osteochondral shear injury at the medial patellar facet or lateral femoral condyle in approximately 50–90% of cases; haemarthrosis in the acute setting is common; osteochondral fragments may require arthroscopic removal o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and lateral knee radiographs: assess bony alignment; lateral X-ray for patellar height (Insall-Salvati), trochlear dysplasia signs (crossing sign, supratrochlear spur, double contour); Merchant/skyline view for patellar tilt and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f the knee: gold standard for TT-TG measurement; also measures patellar tilt; provides accurate bony anatomy for surgical planning; TT-TG measured on axial cuts by superimposing the image at the trochlear groove level on the image at the tibial tubercle level; measures the offset between the two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ottle PB et al. Anatomical landmarks for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Insall J, Salvati E. Patella position in the normal knee joint. Radiology. 1971;101(1):101–104.]]></a:t>
            </a:r>
            <a:br/>
            <a:r>
              <a:rPr lang="en-US" strike="noStrike" sz="1200" spc="0" u="none" cap="none">
                <a:solidFill>
                  <a:srgbClr val="1E293B">
                    <a:alpha val="100000"/>
                  </a:srgbClr>
                </a:solidFill>
                <a:latin typeface="Calibri"/>
              </a:rPr>
              <a:t><![CDATA[Caton J et al. Quadriceps tendon lengthening and patella alta. Rev Chir Orthop. 1982.]]></a:t>
            </a:r>
            <a:br/>
            <a:r>
              <a:rPr lang="en-US" strike="noStrike" sz="1200" spc="0" u="none" cap="none">
                <a:solidFill>
                  <a:srgbClr val="1E293B">
                    <a:alpha val="100000"/>
                  </a:srgbClr>
                </a:solidFill>
                <a:latin typeface="Calibri"/>
              </a:rPr>
              <a:t><![CDATA[Shah JN et al. A systematic review of complications and failures associated with medial patellofemoral ligament reconstruction for recurrent patellar dislocation.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young females; often after acute lateral dislocation. Risk factors: trochlear dysplasia, patella alta, increased TT-TG distance, ligamentous laxity. Clinical: recurrent dislocation, apprehension sign, medial tenderness. Imaging: MRI shows MPFL injury, chondral damage; CT for TT–TG. Management: conservative after first dislocation; MPFL reconstruction ± tibial tubercle osteotomy for recurr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anatomy]]></a:t>
            </a:r>
            <a:br/>
            <a:br/>
            <a:r>
              <a:rPr lang="en-US" strike="noStrike" sz="1400" spc="0" u="none" cap="none">
                <a:solidFill>
                  <a:srgbClr val="1E293B">
                    <a:alpha val="100000"/>
                  </a:srgbClr>
                </a:solidFill>
                <a:latin typeface="Calibri"/>
              </a:rPr>
              <a:t><![CDATA[Patellofemoral instability (PFI) encompasses a spectrum from acute first-time patellar dislocation to chronic recurrent instability. The patella dislocates laterally in the vast majority of cases (97%), and the medial patellofemoral ligament (MPFL) is the primary soft tissue restraint to lateral patellar translation — it is injured in virtually all lateral patellar dislocations. Understanding the anatomical risk factors for instability (bony and soft tissue) and how to assess and address them is central to modern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er year; peak incidence in adolescents and young adults (15–25 years); recurrence rate after first dislocation approximately 15–45%; higher recurrence in younger patients and those with anatomical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anatomy: runs from the medial femoral epicondyle (slightly proximal and anterior to the adductor tubercle) to the superomedial border of the patella; provides approximately 50–60% of the resistance to lateral patellar translation between 0° and 30° of knee flexion; almost universally torn in lateral patellar dislocation (97% of cases); the MPFL is the primary restraint in the critical early arc of motion when the patella has not yet engaged the 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irst dislocation: typically a non-contact twisting injury with the knee near extension; valgus with external tibial rotation; the patella translates laterally over the lateral trochlear facet; spontaneous reduction usually occurs as the knee ext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isk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MRI or CT — trochlear depth, sulcus angle; Dejour classification (A–D); lateral X-ray — "crossing sign", "double contour", supratrochlear spur]]></a:t>
            </a:r>
            <a:br/>
            <a:r>
              <a:rPr lang="en-US" strike="noStrike" sz="1400" spc="0" u="none" cap="none">
                <a:solidFill>
                  <a:srgbClr val="1E293B">
                    <a:alpha val="100000"/>
                  </a:srgbClr>
                </a:solidFill>
                <a:latin typeface="Calibri"/>
              </a:rPr>
              <a:t><![CDATA[Most important risk factor; Dejour B/D (supratrochlear spur) associated with highest recurrence; any trochlear dysplasia increases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CT or MRI — distance between tibial tubercle (TT) and trochlear groove (TG) in the axial plane; measures the lateralisation of the tibial tubercle]]></a:t>
            </a:r>
            <a:br/>
            <a:r>
              <a:rPr lang="en-US" strike="noStrike" sz="1400" spc="0" u="none" cap="none">
                <a:solidFill>
                  <a:srgbClr val="1E293B">
                    <a:alpha val="100000"/>
                  </a:srgbClr>
                </a:solidFill>
                <a:latin typeface="Calibri"/>
              </a:rPr>
              <a:t><![CDATA[>20 mm = abnormal; >20 mm associated with lateral tracking and instability; 15–20 mm = borderline]]>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a:t>
            </a:r>
            <a:br/>
            <a:r>
              <a:rPr lang="en-US" strike="noStrike" sz="1400" spc="0" u="none" cap="none">
                <a:solidFill>
                  <a:srgbClr val="1E293B">
                    <a:alpha val="100000"/>
                  </a:srgbClr>
                </a:solidFill>
                <a:latin typeface="Calibri"/>
              </a:rPr>
              <a:t><![CDATA[Lateral X-ray: Insall-Salvati ratio (patellar tendon length/patellar length); Caton-Deschamps index (patellar articular surface to tibial plateau); Blackburne-Peel index]]></a:t>
            </a:r>
            <a:br/>
            <a:r>
              <a:rPr lang="en-US" strike="noStrike" sz="1400" spc="0" u="none" cap="none">
                <a:solidFill>
                  <a:srgbClr val="1E293B">
                    <a:alpha val="100000"/>
                  </a:srgbClr>
                </a:solidFill>
                <a:latin typeface="Calibri"/>
              </a:rPr>
              <a:t><![CDATA[Insall-Salvati >1.3 = patella alta; Caton-Deschamps >1.2 = patella alta; alta = patella does not engage trochlea early in flexion =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a:t>
            </a:r>
            <a:br/>
            <a:r>
              <a:rPr lang="en-US" strike="noStrike" sz="1400" spc="0" u="none" cap="none">
                <a:solidFill>
                  <a:srgbClr val="1E293B">
                    <a:alpha val="100000"/>
                  </a:srgbClr>
                </a:solidFill>
                <a:latin typeface="Calibri"/>
              </a:rPr>
              <a:t><![CDATA[Axial CT or MRI; angle between patella and femoral transepicondylar axis]]></a:t>
            </a:r>
            <a:br/>
            <a:r>
              <a:rPr lang="en-US" strike="noStrike" sz="1400" spc="0" u="none" cap="none">
                <a:solidFill>
                  <a:srgbClr val="1E293B">
                    <a:alpha val="100000"/>
                  </a:srgbClr>
                </a:solidFill>
                <a:latin typeface="Calibri"/>
              </a:rPr>
              <a:t><![CDATA[>20° lateral tilt = significant lateral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2026-05-25T05:51:06Z</dcterms:created>
  <dcterms:modified xsi:type="dcterms:W3CDTF">2026-05-25T05:51:06Z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