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presProps" Target="presProps.xml"/>
  <Relationship Id="rId18" Type="http://schemas.openxmlformats.org/officeDocument/2006/relationships/viewProps" Target="viewProps.xml"/>
  <Relationship Id="rId19"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4920824"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Patella Fractures — Tension Band Wiring]]></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 Fractures — Tension Band Wir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inciple of Tension Band Wiring]]></a:t>
            </a:r>
            <a:br/>
            <a:br/>
            <a:br/>
            <a:r>
              <a:rPr lang="en-US" strike="noStrike" sz="1400" spc="0" u="none" cap="none">
                <a:solidFill>
                  <a:srgbClr val="1E293B">
                    <a:alpha val="100000"/>
                  </a:srgbClr>
                </a:solidFill>
                <a:latin typeface="Calibri"/>
              </a:rPr>
              <a:t><![CDATA[The tension band principle converts tensile forces acting on the anterior surface of the patella into compressive forces at the fracture site during knee flex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wo parallel K-wires placed across fractur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igure-of-eight stainless steel wire loop]]></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ression generated during knee mo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rgical Technique]]></a:t>
            </a:r>
            <a:br/>
            <a:br/>
            <a:br/>
            <a:r>
              <a:rPr lang="en-US" strike="noStrike" sz="1400" spc="0" u="none" cap="none">
                <a:solidFill>
                  <a:srgbClr val="1E293B">
                    <a:alpha val="100000"/>
                  </a:srgbClr>
                </a:solidFill>
                <a:latin typeface="Calibri"/>
              </a:rPr>
              <a:t><![CDATA[Midline anterior knee incis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racture redu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sertion of two parallel K-wir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 Fractures — Tension Band Wir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pplication of figure-of-eight tension band wir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Verification of fixation stabil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arly mobilization is encouraged following stable fix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reatment Options]]></a:t>
            </a:r>
            <a:br/>
            <a:br/>
            <a:br/>
            <a:br/>
            <a:br/>
            <a:br/>
            <a:r>
              <a:rPr lang="en-US" strike="noStrike" sz="1400" spc="0" u="none" cap="none">
                <a:solidFill>
                  <a:srgbClr val="1E293B">
                    <a:alpha val="100000"/>
                  </a:srgbClr>
                </a:solidFill>
                <a:latin typeface="Calibri"/>
              </a:rPr>
              <a:t><![CDATA[Treatment]]></a:t>
            </a:r>
            <a:br/>
            <a:r>
              <a:rPr lang="en-US" strike="noStrike" sz="1400" spc="0" u="none" cap="none">
                <a:solidFill>
                  <a:srgbClr val="1E293B">
                    <a:alpha val="100000"/>
                  </a:srgbClr>
                </a:solidFill>
                <a:latin typeface="Calibri"/>
              </a:rPr>
              <a:t><![CDATA[Indic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nservative management]]></a:t>
            </a:r>
            <a:br/>
            <a:r>
              <a:rPr lang="en-US" strike="noStrike" sz="1400" spc="0" u="none" cap="none">
                <a:solidFill>
                  <a:srgbClr val="1E293B">
                    <a:alpha val="100000"/>
                  </a:srgbClr>
                </a:solidFill>
                <a:latin typeface="Calibri"/>
              </a:rPr>
              <a:t><![CDATA[Undisplaced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ension band wiring]]></a:t>
            </a:r>
            <a:br/>
            <a:r>
              <a:rPr lang="en-US" strike="noStrike" sz="1400" spc="0" u="none" cap="none">
                <a:solidFill>
                  <a:srgbClr val="1E293B">
                    <a:alpha val="100000"/>
                  </a:srgbClr>
                </a:solidFill>
                <a:latin typeface="Calibri"/>
              </a:rPr>
              <a:t><![CDATA[Transverse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rtial patellectomy]]></a:t>
            </a:r>
            <a:br/>
            <a:r>
              <a:rPr lang="en-US" strike="noStrike" sz="1400" spc="0" u="none" cap="none">
                <a:solidFill>
                  <a:srgbClr val="1E293B">
                    <a:alpha val="100000"/>
                  </a:srgbClr>
                </a:solidFill>
                <a:latin typeface="Calibri"/>
              </a:rPr>
              <a:t><![CDATA[Severely comminuted fragmen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lications]]></a:t>
            </a:r>
            <a:br/>
            <a:br/>
            <a:br/>
            <a:r>
              <a:rPr lang="en-US" strike="noStrike" sz="1400" spc="0" u="none" cap="none">
                <a:solidFill>
                  <a:srgbClr val="1E293B">
                    <a:alpha val="100000"/>
                  </a:srgbClr>
                </a:solidFill>
                <a:latin typeface="Calibri"/>
              </a:rPr>
              <a:t><![CDATA[Hardware irrit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onun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Knee stiffnes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st-traumatic arthrit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oss of knee extension strength]]></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 Fractures — Tension Band Wir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s]]></a:t>
            </a:r>
            <a:br/>
            <a:br/>
            <a:br/>
            <a:r>
              <a:rPr lang="en-US" strike="noStrike" sz="1400" spc="0" u="none" cap="none">
                <a:solidFill>
                  <a:srgbClr val="1E293B">
                    <a:alpha val="100000"/>
                  </a:srgbClr>
                </a:solidFill>
                <a:latin typeface="Calibri"/>
              </a:rPr>
              <a:t><![CDATA[Patella fractures account for about 1% of all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ension band converts tensile forces into compress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oss of straight leg raise indicates extensor mechanism disrup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BW is standard treatment for transverse fractur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Rockwood and Green’s Fractures in Adults]]></a:t>
            </a:r>
            <a:br/>
            <a:r>
              <a:rPr lang="en-US" strike="noStrike" sz="1200" spc="0" u="none" cap="none">
                <a:solidFill>
                  <a:srgbClr val="1E293B">
                    <a:alpha val="100000"/>
                  </a:srgbClr>
                </a:solidFill>
                <a:latin typeface="Calibri"/>
              </a:rPr>
              <a:t><![CDATA[Campbell’s Operative Orthopaedics]]></a:t>
            </a:r>
            <a:br/>
            <a:r>
              <a:rPr lang="en-US" strike="noStrike" sz="1200" spc="0" u="none" cap="none">
                <a:solidFill>
                  <a:srgbClr val="1E293B">
                    <a:alpha val="100000"/>
                  </a:srgbClr>
                </a:solidFill>
                <a:latin typeface="Calibri"/>
              </a:rPr>
              <a:t><![CDATA[Orthobullets – Patella Fractures]]></a:t>
            </a:r>
            <a:br/>
            <a:r>
              <a:rPr lang="en-US" strike="noStrike" sz="1200" spc="0" u="none" cap="none">
                <a:solidFill>
                  <a:srgbClr val="1E293B">
                    <a:alpha val="100000"/>
                  </a:srgbClr>
                </a:solidFill>
                <a:latin typeface="Calibri"/>
              </a:rPr>
              <a:t><![CDATA[AO Trauma Surgery Referen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Patella Fractures — Tension Band Wiring]]></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Indications: displaced transverse fractures with intact extensor. Principle: converts tensile quadriceps force into compression at fracture site. Technique: 2 parallel K-wires + figure-of-8 SS wire. Avoid in comminution → partial patellectomy/plate fixation. Complications: hardware prominence, migration, stiffnes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 Fractures — Tension Band Wir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a:t>
            </a:r>
            <a:br/>
            <a:br/>
            <a:br/>
            <a:r>
              <a:rPr lang="en-US" strike="noStrike" sz="1400" spc="0" u="none" cap="none">
                <a:solidFill>
                  <a:srgbClr val="1E293B">
                    <a:alpha val="100000"/>
                  </a:srgbClr>
                </a:solidFill>
                <a:latin typeface="Calibri"/>
              </a:rPr>
              <a:t><![CDATA[Patella fractures account for approximately 1% of all skeletal fractures and commonly occur following direct trauma to the anterior aspect of the knee or sudden contraction of the quadriceps muscle. The patella plays a crucial role in the knee extensor mechanism and increases the mechanical efficiency of the quadriceps muscle by acting as a lever arm.]]></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 Fractures — Tension Band Wir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ecause the patella is embedded within the quadriceps tendon proximally and the patellar tendon distally, fractures of the patella can disrupt the extensor mechanism of the knee. Restoration of this mechanism is the primary goal of treat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 Fractures — Tension Band Wir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ension band wiring (TBW) is the most commonly used surgical technique for displaced transverse fractures of the patella. The tension band principle converts tensile forces generated by the quadriceps muscle into compressive forces at the fracture site during knee flex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atomy of the Patella]]></a:t>
            </a:r>
            <a:br/>
            <a:br/>
            <a:br/>
            <a:r>
              <a:rPr lang="en-US" strike="noStrike" sz="1400" spc="0" u="none" cap="none">
                <a:solidFill>
                  <a:srgbClr val="1E293B">
                    <a:alpha val="100000"/>
                  </a:srgbClr>
                </a:solidFill>
                <a:latin typeface="Calibri"/>
              </a:rPr>
              <a:t><![CDATA[The patella is the largest sesamoid bone in the body and is located within the quadriceps tendon. It articulates with the femoral trochlea and forms part of the knee joi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 Fractures — Tension Band Wir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riangular bone with base superior and apex inferior]]></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sterior surface covered with thick articular cartilag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mbedded within quadriceps tend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ellar tendon attaches distally to tibial tuberos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patella improves the mechanical advantage of the quadriceps muscle and increases knee extension strength.]]></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lood Supply]]></a:t>
            </a:r>
            <a:br/>
            <a:br/>
            <a:br/>
            <a:r>
              <a:rPr lang="en-US" strike="noStrike" sz="1400" spc="0" u="none" cap="none">
                <a:solidFill>
                  <a:srgbClr val="1E293B">
                    <a:alpha val="100000"/>
                  </a:srgbClr>
                </a:solidFill>
                <a:latin typeface="Calibri"/>
              </a:rPr>
              <a:t><![CDATA[The patella receives blood supply from the genicular arterial network surrounding the knee joi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perior genicular arteri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 Fractures — Tension Band Wir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ferior genicular arteri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terior tibial recurrent arter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sruption of this blood supply may contribute to delayed union or nonunion following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chanism of Injury]]></a:t>
            </a:r>
            <a:br/>
            <a:br/>
            <a:br/>
            <a:r>
              <a:rPr lang="en-US" strike="noStrike" sz="1400" spc="0" u="none" cap="none">
                <a:solidFill>
                  <a:srgbClr val="1E293B">
                    <a:alpha val="100000"/>
                  </a:srgbClr>
                </a:solidFill>
                <a:latin typeface="Calibri"/>
              </a:rPr>
              <a:t><![CDATA[Patella fractures typically occur through two mechanism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rect trauma such as fall onto the kne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direct injury due to sudden quadriceps contra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otor vehicle acciden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ports injuri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 Fractures — Tension Band Wir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rect trauma often produces comminuted fractures, whereas indirect injuries frequently produce transverse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assification]]></a:t>
            </a:r>
            <a:br/>
            <a:br/>
            <a:br/>
            <a:r>
              <a:rPr lang="en-US" strike="noStrike" sz="1400" spc="0" u="none" cap="none">
                <a:solidFill>
                  <a:srgbClr val="1E293B">
                    <a:alpha val="100000"/>
                  </a:srgbClr>
                </a:solidFill>
                <a:latin typeface="Calibri"/>
              </a:rPr>
              <a:t><![CDATA[Patella fractures may be classified based on fracture patter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a:t>
            </a:r>
            <a:br/>
            <a:r>
              <a:rPr lang="en-US" strike="noStrike" sz="1400" spc="0" u="none" cap="none">
                <a:solidFill>
                  <a:srgbClr val="1E293B">
                    <a:alpha val="100000"/>
                  </a:srgbClr>
                </a:solidFill>
                <a:latin typeface="Calibri"/>
              </a:rPr>
              <a:t><![CDATA[Descrip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ransverse fracture]]></a:t>
            </a:r>
            <a:br/>
            <a:r>
              <a:rPr lang="en-US" strike="noStrike" sz="1400" spc="0" u="none" cap="none">
                <a:solidFill>
                  <a:srgbClr val="1E293B">
                    <a:alpha val="100000"/>
                  </a:srgbClr>
                </a:solidFill>
                <a:latin typeface="Calibri"/>
              </a:rPr>
              <a:t><![CDATA[Most common typ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minuted fracture]]></a:t>
            </a:r>
            <a:br/>
            <a:r>
              <a:rPr lang="en-US" strike="noStrike" sz="1400" spc="0" u="none" cap="none">
                <a:solidFill>
                  <a:srgbClr val="1E293B">
                    <a:alpha val="100000"/>
                  </a:srgbClr>
                </a:solidFill>
                <a:latin typeface="Calibri"/>
              </a:rPr>
              <a:t><![CDATA[Multiple fragmen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Vertical fracture]]></a:t>
            </a:r>
            <a:br/>
            <a:r>
              <a:rPr lang="en-US" strike="noStrike" sz="1400" spc="0" u="none" cap="none">
                <a:solidFill>
                  <a:srgbClr val="1E293B">
                    <a:alpha val="100000"/>
                  </a:srgbClr>
                </a:solidFill>
                <a:latin typeface="Calibri"/>
              </a:rPr>
              <a:t><![CDATA[Split through patell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steochondral fracture]]></a:t>
            </a:r>
            <a:br/>
            <a:r>
              <a:rPr lang="en-US" strike="noStrike" sz="1400" spc="0" u="none" cap="none">
                <a:solidFill>
                  <a:srgbClr val="1E293B">
                    <a:alpha val="100000"/>
                  </a:srgbClr>
                </a:solidFill>
                <a:latin typeface="Calibri"/>
              </a:rPr>
              <a:t><![CDATA[Involves articular surfac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Features]]></a:t>
            </a:r>
            <a:br/>
            <a:br/>
            <a:br/>
            <a:r>
              <a:rPr lang="en-US" strike="noStrike" sz="1400" spc="0" u="none" cap="none">
                <a:solidFill>
                  <a:srgbClr val="1E293B">
                    <a:alpha val="100000"/>
                  </a:srgbClr>
                </a:solidFill>
                <a:latin typeface="Calibri"/>
              </a:rPr>
              <a:t><![CDATA[Anterior knee pai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welling and bruis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atella Fractures — Tension Band Wiring]]></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fficulty extending the kne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lpable defect in patell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ability to perform straight leg rais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oss of active knee extension indicates disruption of the extensor mechanism.]]></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vestigations]]></a:t>
            </a:r>
            <a:br/>
            <a:br/>
            <a:br/>
            <a:r>
              <a:rPr lang="en-US" strike="noStrike" sz="1400" spc="0" u="none" cap="none">
                <a:solidFill>
                  <a:srgbClr val="1E293B">
                    <a:alpha val="100000"/>
                  </a:srgbClr>
                </a:solidFill>
                <a:latin typeface="Calibri"/>
              </a:rPr>
              <a:t><![CDATA[AP knee radiograph]]></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ateral knee radiograph]]></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kyline (sunrise) view]]></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T scan for complex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adiographs help determine fracture displacement and articular involv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11">
  <a:themeElements>
    <a:clrScheme name="Theme11">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11">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11">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14</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2026-04-11T10:49:10Z</dcterms:created>
  <dcterms:modified xsi:type="dcterms:W3CDTF">2026-04-11T10:49:10Z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