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060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 Fractures — Tension Band Wiring]]></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of Tension Band Wiring]]></a:t>
            </a:r>
            <a:br/>
            <a:br/>
            <a:br/>
            <a:r>
              <a:rPr lang="en-US" strike="noStrike" sz="1400" spc="0" u="none" cap="none">
                <a:solidFill>
                  <a:srgbClr val="1E293B">
                    <a:alpha val="100000"/>
                  </a:srgbClr>
                </a:solidFill>
                <a:latin typeface="Calibri"/>
              </a:rPr>
              <a:t><![CDATA[The tension band principle converts tensile forces acting on the anterior surface of the patella into compressive forces at the fracture site during knee flex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parallel K-wires placed across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gure-of-eight stainless steel wire loo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generated during knee mo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a:t>
            </a:r>
            <a:br/>
            <a:br/>
            <a:br/>
            <a:r>
              <a:rPr lang="en-US" strike="noStrike" sz="1400" spc="0" u="none" cap="none">
                <a:solidFill>
                  <a:srgbClr val="1E293B">
                    <a:alpha val="100000"/>
                  </a:srgbClr>
                </a:solidFill>
                <a:latin typeface="Calibri"/>
              </a:rPr>
              <a:t><![CDATA[Midline anterior knee inc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 re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ertion of two parallel K-wi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plication of figure-of-eight tension band wi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ification of fixation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 is encouraged following stable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ptions]]></a:t>
            </a:r>
            <a:br/>
            <a:br/>
            <a:br/>
            <a:br/>
            <a:b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ervative management]]></a:t>
            </a:r>
            <a:br/>
            <a:r>
              <a:rPr lang="en-US" strike="noStrike" sz="1400" spc="0" u="none" cap="none">
                <a:solidFill>
                  <a:srgbClr val="1E293B">
                    <a:alpha val="100000"/>
                  </a:srgbClr>
                </a:solidFill>
                <a:latin typeface="Calibri"/>
              </a:rPr>
              <a:t><![CDATA[Undisplaced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 band wiring]]></a:t>
            </a:r>
            <a:br/>
            <a:r>
              <a:rPr lang="en-US" strike="noStrike" sz="1400" spc="0" u="none" cap="none">
                <a:solidFill>
                  <a:srgbClr val="1E293B">
                    <a:alpha val="100000"/>
                  </a:srgbClr>
                </a:solidFill>
                <a:latin typeface="Calibri"/>
              </a:rPr>
              <a:t><![CDATA[Transvers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tial patellectomy]]></a:t>
            </a:r>
            <a:br/>
            <a:r>
              <a:rPr lang="en-US" strike="noStrike" sz="1400" spc="0" u="none" cap="none">
                <a:solidFill>
                  <a:srgbClr val="1E293B">
                    <a:alpha val="100000"/>
                  </a:srgbClr>
                </a:solidFill>
                <a:latin typeface="Calibri"/>
              </a:rPr>
              <a:t><![CDATA[Severely comminuted fra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Hardware irri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stiff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arthrit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knee extension str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Patella fractures account for about 1% of all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 band converts tensile forces into 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straight leg raise indicates extensor mechanism disru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BW is standard treatment for transvers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Patella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 Fractures — Tension Band Wiring]]></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displaced transverse fractures with intact extensor. Principle: converts tensile quadriceps force into compression at fracture site. Technique: 2 parallel K-wires + figure-of-8 SS wire. Avoid in comminution → partial patellectomy/plate fixation. Complications: hardware prominence, migration, stiff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Patella fractures account for approximately 1% of all skeletal fractures and commonly occur following direct trauma to the anterior aspect of the knee or sudden contraction of the quadriceps muscle. The patella plays a crucial role in the knee extensor mechanism and increases the mechanical efficiency of the quadriceps muscle by acting as a lever a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the patella is embedded within the quadriceps tendon proximally and the patellar tendon distally, fractures of the patella can disrupt the extensor mechanism of the knee. Restoration of this mechanism is the primary goal of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 band wiring (TBW) is the most commonly used surgical technique for displaced transverse fractures of the patella. The tension band principle converts tensile forces generated by the quadriceps muscle into compressive forces at the fracture site during knee flex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Patella]]></a:t>
            </a:r>
            <a:br/>
            <a:br/>
            <a:br/>
            <a:r>
              <a:rPr lang="en-US" strike="noStrike" sz="1400" spc="0" u="none" cap="none">
                <a:solidFill>
                  <a:srgbClr val="1E293B">
                    <a:alpha val="100000"/>
                  </a:srgbClr>
                </a:solidFill>
                <a:latin typeface="Calibri"/>
              </a:rPr>
              <a:t><![CDATA[The patella is the largest sesamoid bone in the body and is located within the quadriceps tendon. It articulates with the femoral trochlea and forms part of the knee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angular bone with base superior and apex inferi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surface covered with thick articular cartil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bedded within quadriceps tend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tendon attaches distally to tibial tubero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atella improves the mechanical advantage of the quadriceps muscle and increases knee extension streng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a:t>
            </a:r>
            <a:br/>
            <a:br/>
            <a:br/>
            <a:r>
              <a:rPr lang="en-US" strike="noStrike" sz="1400" spc="0" u="none" cap="none">
                <a:solidFill>
                  <a:srgbClr val="1E293B">
                    <a:alpha val="100000"/>
                  </a:srgbClr>
                </a:solidFill>
                <a:latin typeface="Calibri"/>
              </a:rPr>
              <a:t><![CDATA[The patella receives blood supply from the genicular arterial network surrounding the knee joi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ior genicular arte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rior genicular arte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tibial recurrent art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ruption of this blood supply may contribute to delayed union or nonunion following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Patella fractures typically occur through two mechanis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trauma such as fall onto the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rect injury due to sudden quadriceps contr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tor vehicle accid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orts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trauma often produces comminuted fractures, whereas indirect injuries frequently produce transvers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br/>
            <a:r>
              <a:rPr lang="en-US" strike="noStrike" sz="1400" spc="0" u="none" cap="none">
                <a:solidFill>
                  <a:srgbClr val="1E293B">
                    <a:alpha val="100000"/>
                  </a:srgbClr>
                </a:solidFill>
                <a:latin typeface="Calibri"/>
              </a:rPr>
              <a:t><![CDATA[Patella fractures may be classified based on fracture patter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verse fracture]]></a:t>
            </a:r>
            <a:br/>
            <a:r>
              <a:rPr lang="en-US" strike="noStrike" sz="1400" spc="0" u="none" cap="none">
                <a:solidFill>
                  <a:srgbClr val="1E293B">
                    <a:alpha val="100000"/>
                  </a:srgbClr>
                </a:solidFill>
                <a:latin typeface="Calibri"/>
              </a:rPr>
              <a:t><![CDATA[Most common typ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inuted fracture]]></a:t>
            </a:r>
            <a:br/>
            <a:r>
              <a:rPr lang="en-US" strike="noStrike" sz="1400" spc="0" u="none" cap="none">
                <a:solidFill>
                  <a:srgbClr val="1E293B">
                    <a:alpha val="100000"/>
                  </a:srgbClr>
                </a:solidFill>
                <a:latin typeface="Calibri"/>
              </a:rPr>
              <a:t><![CDATA[Multiple frag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ical fracture]]></a:t>
            </a:r>
            <a:br/>
            <a:r>
              <a:rPr lang="en-US" strike="noStrike" sz="1400" spc="0" u="none" cap="none">
                <a:solidFill>
                  <a:srgbClr val="1E293B">
                    <a:alpha val="100000"/>
                  </a:srgbClr>
                </a:solidFill>
                <a:latin typeface="Calibri"/>
              </a:rPr>
              <a:t><![CDATA[Split through patell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chondral fracture]]></a:t>
            </a:r>
            <a:br/>
            <a:r>
              <a:rPr lang="en-US" strike="noStrike" sz="1400" spc="0" u="none" cap="none">
                <a:solidFill>
                  <a:srgbClr val="1E293B">
                    <a:alpha val="100000"/>
                  </a:srgbClr>
                </a:solidFill>
                <a:latin typeface="Calibri"/>
              </a:rPr>
              <a:t><![CDATA[Involves articular surfa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Anterior kne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bruis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Fractures — Tension Band Wiring]]></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iculty extending the kne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lpable defect in patell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perform straight leg ra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active knee extension indicates disruption of the extensor mechan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knee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knee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yline (sunrise) view]]></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help determine fracture displacement and articular invol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2026-07-29T16:58:54Z</dcterms:created>
  <dcterms:modified xsi:type="dcterms:W3CDTF">2026-07-29T16:58:54Z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