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presProps" Target="presProps.xml"/>
  <Relationship Id="rId18" Type="http://schemas.openxmlformats.org/officeDocument/2006/relationships/viewProps" Target="viewProps.xml"/>
  <Relationship Id="rId19"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08845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Osteomalacia and Ricket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malacia and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boratory Findings]]></a:t>
            </a:r>
            <a:br/>
            <a:br/>
            <a:br/>
            <a:r>
              <a:rPr lang="en-US" strike="noStrike" sz="1400" spc="0" u="none" cap="none">
                <a:solidFill>
                  <a:srgbClr val="1E293B">
                    <a:alpha val="100000"/>
                  </a:srgbClr>
                </a:solidFill>
                <a:latin typeface="Calibri"/>
              </a:rPr>
              <a:t><![CDATA[Laboratory investigations help confirm the diagnosis and determine the underlying cau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st]]></a:t>
            </a:r>
            <a:br/>
            <a:r>
              <a:rPr lang="en-US" strike="noStrike" sz="1400" spc="0" u="none" cap="none">
                <a:solidFill>
                  <a:srgbClr val="1E293B">
                    <a:alpha val="100000"/>
                  </a:srgbClr>
                </a:solidFill>
                <a:latin typeface="Calibri"/>
              </a:rPr>
              <a:t><![CDATA[Typical Find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rum calcium]]></a:t>
            </a:r>
            <a:br/>
            <a:r>
              <a:rPr lang="en-US" strike="noStrike" sz="1400" spc="0" u="none" cap="none">
                <a:solidFill>
                  <a:srgbClr val="1E293B">
                    <a:alpha val="100000"/>
                  </a:srgbClr>
                </a:solidFill>
                <a:latin typeface="Calibri"/>
              </a:rPr>
              <a:t><![CDATA[Low or norm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rum phosphate]]></a:t>
            </a:r>
            <a:br/>
            <a:r>
              <a:rPr lang="en-US" strike="noStrike" sz="1400" spc="0" u="none" cap="none">
                <a:solidFill>
                  <a:srgbClr val="1E293B">
                    <a:alpha val="100000"/>
                  </a:srgbClr>
                </a:solidFill>
                <a:latin typeface="Calibri"/>
              </a:rPr>
              <a:t><![CDATA[Low]]></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kaline phosphatase]]></a:t>
            </a:r>
            <a:br/>
            <a:r>
              <a:rPr lang="en-US" strike="noStrike" sz="1400" spc="0" u="none" cap="none">
                <a:solidFill>
                  <a:srgbClr val="1E293B">
                    <a:alpha val="100000"/>
                  </a:srgbClr>
                </a:solidFill>
                <a:latin typeface="Calibri"/>
              </a:rPr>
              <a:t><![CDATA[Eleva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itamin D levels]]></a:t>
            </a:r>
            <a:br/>
            <a:r>
              <a:rPr lang="en-US" strike="noStrike" sz="1400" spc="0" u="none" cap="none">
                <a:solidFill>
                  <a:srgbClr val="1E293B">
                    <a:alpha val="100000"/>
                  </a:srgbClr>
                </a:solidFill>
                <a:latin typeface="Calibri"/>
              </a:rPr>
              <a:t><![CDATA[Low]]></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br/>
            <a:r>
              <a:rPr lang="en-US" strike="noStrike" sz="1400" spc="0" u="none" cap="none">
                <a:solidFill>
                  <a:srgbClr val="1E293B">
                    <a:alpha val="100000"/>
                  </a:srgbClr>
                </a:solidFill>
                <a:latin typeface="Calibri"/>
              </a:rPr>
              <a:t><![CDATA[Treatment focuses on correcting the underlying metabolic abnormality and preventing skeletal deformit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itamin D supplemen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lcium supplemen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rection of phosphate deficienc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malacia and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 of underlying renal disea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thopaedic treatment may be required for severe deformities. Surgical correction using osteotomy may be indicated in advanced cases with persistent deform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thopaedic Complications]]></a:t>
            </a:r>
            <a:br/>
            <a:br/>
            <a:br/>
            <a:r>
              <a:rPr lang="en-US" strike="noStrike" sz="1400" spc="0" u="none" cap="none">
                <a:solidFill>
                  <a:srgbClr val="1E293B">
                    <a:alpha val="100000"/>
                  </a:srgbClr>
                </a:solidFill>
                <a:latin typeface="Calibri"/>
              </a:rPr>
              <a:t><![CDATA[Long bone deformit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logical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owth disturbanc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ait abnormalit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Exam Points]]></a:t>
            </a:r>
            <a:br/>
            <a:br/>
            <a:br/>
            <a:r>
              <a:rPr lang="en-US" strike="noStrike" sz="1400" spc="0" u="none" cap="none">
                <a:solidFill>
                  <a:srgbClr val="1E293B">
                    <a:alpha val="100000"/>
                  </a:srgbClr>
                </a:solidFill>
                <a:latin typeface="Calibri"/>
              </a:rPr>
              <a:t><![CDATA[Rickets occurs in children with open phy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malacia occurs in adul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itamin D deficiency is the most common cau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malacia and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physeal cupping and fraying are classic radiographic finding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oser zones represent pseudofractures in osteomalac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 involves vitamin D and calcium supplemen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1. Campbell WC. Campbells Operative Orthopaedics. 14th Edition.]]></a:t>
            </a:r>
            <a:br/>
            <a:r>
              <a:rPr lang="en-US" strike="noStrike" sz="1200" spc="0" u="none" cap="none">
                <a:solidFill>
                  <a:srgbClr val="1E293B">
                    <a:alpha val="100000"/>
                  </a:srgbClr>
                </a:solidFill>
                <a:latin typeface="Calibri"/>
              </a:rPr>
              <a:t><![CDATA[2. Rockwood CA. Rockwood and Greens Fractures in Adults. 9th Edition.]]></a:t>
            </a:r>
            <a:br/>
            <a:r>
              <a:rPr lang="en-US" strike="noStrike" sz="1200" spc="0" u="none" cap="none">
                <a:solidFill>
                  <a:srgbClr val="1E293B">
                    <a:alpha val="100000"/>
                  </a:srgbClr>
                </a:solidFill>
                <a:latin typeface="Calibri"/>
              </a:rPr>
              <a:t><![CDATA[3. Kumar P, Clark M. Clinical Medicine.]]></a:t>
            </a:r>
            <a:br/>
            <a:r>
              <a:rPr lang="en-US" strike="noStrike" sz="1200" spc="0" u="none" cap="none">
                <a:solidFill>
                  <a:srgbClr val="1E293B">
                    <a:alpha val="100000"/>
                  </a:srgbClr>
                </a:solidFill>
                <a:latin typeface="Calibri"/>
              </a:rPr>
              <a:t><![CDATA[4. Harrison Principles of Internal Medici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Osteomalacia and Ricket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Defective mineralization: osteoid in adults (osteomalacia) vs physis in children (rickets). Etiologies: Vit D deficiency/resistance, phosphate deficiency (tumor‑induced, hereditary), renal tubular acidosis, CKD. Clinical: bone pain, proximal myopathy, waddling gait; in children—wrist/ankle widening, bowing, rachitic rosary, Harrison sulcus. Biochemical: Low Ca/PO4, High ALP, High PTH, Low 25‑OH Vit D (pattern varies in renal disease). Radiology: Looser’s zones; in rickets—widened physes with cupping/fraying, osteopenia. Treatment: Vitamin D and calcium; treat specific causes (phosphate, calcitriol, burosumab in XL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malacia and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Osteomalacia and rickets are metabolic bone disorders characterized by defective mineralization of osteoid. The underlying problem is inadequate deposition of calcium and phosphate into the bone matrix, resulting in soft and structurally weak bon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malacia and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ondition is termed rickets when it occurs in children with open growth plates, and osteomalacia when it occurs in adults after epiphyseal closure. Although both conditions share similar biochemical abnormalities, the skeletal manifestations differ because rickets affects the growing skeleton whereas osteomalacia affects mature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 Rickets affects the physis (growth plate) while osteomalacia affects mineralization of mature b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malacia and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a:t>
            </a:r>
            <a:br/>
            <a:br/>
            <a:br/>
            <a:r>
              <a:rPr lang="en-US" strike="noStrike" sz="1400" spc="0" u="none" cap="none">
                <a:solidFill>
                  <a:srgbClr val="1E293B">
                    <a:alpha val="100000"/>
                  </a:srgbClr>
                </a:solidFill>
                <a:latin typeface="Calibri"/>
              </a:rPr>
              <a:t><![CDATA[Normal bone mineralization requires adequate calcium and phosphate levels along with appropriate vitamin D activity. Vitamin D promotes intestinal absorption of calcium and phosphate and supports mineral deposition in osteoi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malacia and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hen vitamin D deficiency or phosphate deficiency occurs, osteoid formation continues but mineralization fails. As a result, the bone matrix remains soft and mechanically weak. This leads to skeletal deformities in children and bone pain with fractures in adul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ective mineralization of osteoi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cumulation of unmineralized bone matrix]]></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creased bone strengt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reased fracture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malacia and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tiology]]></a:t>
            </a:r>
            <a:br/>
            <a:br/>
            <a:br/>
            <a:r>
              <a:rPr lang="en-US" strike="noStrike" sz="1400" spc="0" u="none" cap="none">
                <a:solidFill>
                  <a:srgbClr val="1E293B">
                    <a:alpha val="100000"/>
                  </a:srgbClr>
                </a:solidFill>
                <a:latin typeface="Calibri"/>
              </a:rPr>
              <a:t><![CDATA[Multiple causes may lead to osteomalacia and rickets. The most common cause worldwide is vitamin D deficienc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tegory]]></a:t>
            </a:r>
            <a:br/>
            <a:r>
              <a:rPr lang="en-US" strike="noStrike" sz="1400" spc="0" u="none" cap="none">
                <a:solidFill>
                  <a:srgbClr val="1E293B">
                    <a:alpha val="100000"/>
                  </a:srgbClr>
                </a:solidFill>
                <a:latin typeface="Calibri"/>
              </a:rPr>
              <a:t><![CDATA[Exampl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itamin D deficiency]]></a:t>
            </a:r>
            <a:br/>
            <a:r>
              <a:rPr lang="en-US" strike="noStrike" sz="1400" spc="0" u="none" cap="none">
                <a:solidFill>
                  <a:srgbClr val="1E293B">
                    <a:alpha val="100000"/>
                  </a:srgbClr>
                </a:solidFill>
                <a:latin typeface="Calibri"/>
              </a:rPr>
              <a:t><![CDATA[Poor nutrition, lack of sunligh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absorption]]></a:t>
            </a:r>
            <a:br/>
            <a:r>
              <a:rPr lang="en-US" strike="noStrike" sz="1400" spc="0" u="none" cap="none">
                <a:solidFill>
                  <a:srgbClr val="1E293B">
                    <a:alpha val="100000"/>
                  </a:srgbClr>
                </a:solidFill>
                <a:latin typeface="Calibri"/>
              </a:rPr>
              <a:t><![CDATA[Celiac disease, inflammatory bowel disea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nal disease]]></a:t>
            </a:r>
            <a:br/>
            <a:r>
              <a:rPr lang="en-US" strike="noStrike" sz="1400" spc="0" u="none" cap="none">
                <a:solidFill>
                  <a:srgbClr val="1E293B">
                    <a:alpha val="100000"/>
                  </a:srgbClr>
                </a:solidFill>
                <a:latin typeface="Calibri"/>
              </a:rPr>
              <a:t><![CDATA[Renal osteodystroph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enetic disorders]]></a:t>
            </a:r>
            <a:br/>
            <a:r>
              <a:rPr lang="en-US" strike="noStrike" sz="1400" spc="0" u="none" cap="none">
                <a:solidFill>
                  <a:srgbClr val="1E293B">
                    <a:alpha val="100000"/>
                  </a:srgbClr>
                </a:solidFill>
                <a:latin typeface="Calibri"/>
              </a:rPr>
              <a:t><![CDATA[Vitamin D–dependent ricke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osphate deficiency]]></a:t>
            </a:r>
            <a:br/>
            <a:r>
              <a:rPr lang="en-US" strike="noStrike" sz="1400" spc="0" u="none" cap="none">
                <a:solidFill>
                  <a:srgbClr val="1E293B">
                    <a:alpha val="100000"/>
                  </a:srgbClr>
                </a:solidFill>
                <a:latin typeface="Calibri"/>
              </a:rPr>
              <a:t><![CDATA[X-linked hypophosphatemic ricke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malacia and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r>
              <a:rPr lang="en-US" strike="noStrike" sz="1400" spc="0" u="none" cap="none">
                <a:solidFill>
                  <a:srgbClr val="1E293B">
                    <a:alpha val="100000"/>
                  </a:srgbClr>
                </a:solidFill>
                <a:latin typeface="Calibri"/>
              </a:rPr>
              <a:t><![CDATA[Clinical manifestations depend on the age of the patient and severity of mineralization defec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atures in Children (Ricke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wing of legs (genu varum or valgu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layed growt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chitic rosary at costochondral jun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ontal boss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idened wrists and ankl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atures in Adults (Osteomalac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ffuse bone p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uscle weakn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fficulty walk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agility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seudofractures (Looser zon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malacia and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ic Features]]></a:t>
            </a:r>
            <a:br/>
            <a:br/>
            <a:br/>
            <a:r>
              <a:rPr lang="en-US" strike="noStrike" sz="1400" spc="0" u="none" cap="none">
                <a:solidFill>
                  <a:srgbClr val="1E293B">
                    <a:alpha val="100000"/>
                  </a:srgbClr>
                </a:solidFill>
                <a:latin typeface="Calibri"/>
              </a:rPr>
              <a:t><![CDATA[Radiographic findings differ between rickets and osteomalacia because rickets involves abnormalities of the growth pla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nding]]></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physeal cupping]]></a:t>
            </a:r>
            <a:br/>
            <a:r>
              <a:rPr lang="en-US" strike="noStrike" sz="1400" spc="0" u="none" cap="none">
                <a:solidFill>
                  <a:srgbClr val="1E293B">
                    <a:alpha val="100000"/>
                  </a:srgbClr>
                </a:solidFill>
                <a:latin typeface="Calibri"/>
              </a:rPr>
              <a:t><![CDATA[Concave deformity of metaphy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physeal fraying]]></a:t>
            </a:r>
            <a:br/>
            <a:r>
              <a:rPr lang="en-US" strike="noStrike" sz="1400" spc="0" u="none" cap="none">
                <a:solidFill>
                  <a:srgbClr val="1E293B">
                    <a:alpha val="100000"/>
                  </a:srgbClr>
                </a:solidFill>
                <a:latin typeface="Calibri"/>
              </a:rPr>
              <a:t><![CDATA[Irregular metaphyseal marg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idened growth plate]]></a:t>
            </a:r>
            <a:br/>
            <a:r>
              <a:rPr lang="en-US" strike="noStrike" sz="1400" spc="0" u="none" cap="none">
                <a:solidFill>
                  <a:srgbClr val="1E293B">
                    <a:alpha val="100000"/>
                  </a:srgbClr>
                </a:solidFill>
                <a:latin typeface="Calibri"/>
              </a:rPr>
              <a:t><![CDATA[Due to impaired mineral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oser zones]]></a:t>
            </a:r>
            <a:br/>
            <a:r>
              <a:rPr lang="en-US" strike="noStrike" sz="1400" spc="0" u="none" cap="none">
                <a:solidFill>
                  <a:srgbClr val="1E293B">
                    <a:alpha val="100000"/>
                  </a:srgbClr>
                </a:solidFill>
                <a:latin typeface="Calibri"/>
              </a:rPr>
              <a:t><![CDATA[Pseudofractures seen in osteomalaci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4">
  <a:themeElements>
    <a:clrScheme name="Theme9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14</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2026-06-10T06:16:22Z</dcterms:created>
  <dcterms:modified xsi:type="dcterms:W3CDTF">2026-06-10T06:16:22Z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