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43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Orthotics and Prosthetics – Principles and Orthopaedic Application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Orthotics and prosthetics are essential components of orthopaedic rehabilitation, with orthoses used to support, align, protect or correct existing body segments and prostheses used to replace missing limbs. Orthotic devices such as AFOs, KAFOs, spinal braces and upper-limb splints work through biomechanical principles including three-point pressure, pressure distribution and lever-arm control. Prosthetic rehabilitation depends on an appropriately prepared residual limb, comfortable socket, effective suspension, correct alignment and selection of suitable components such as prosthetic feet and knee joints. Modern technologies include dynam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tics and Prosthetics – Principles and Orthopaedic Applications]]></a:t>
            </a:r>
            <a:br/>
            <a:br/>
            <a:br/>
            <a:br/>
            <a:r>
              <a:rPr lang="en-US" strike="noStrike" sz="1400" spc="0" u="none" cap="none">
                <a:solidFill>
                  <a:srgbClr val="1E293B">
                    <a:alpha val="100000"/>
                  </a:srgbClr>
                </a:solidFill>
                <a:latin typeface="Calibri"/>
              </a:rPr>
              <a:t><![CDATA[Orthotics and prosthetics form an important part of orthopaedic rehabilitation.]]></a:t>
            </a:r>
            <a:br/>
            <a:r>
              <a:rPr lang="en-US" strike="noStrike" sz="1400" spc="0" u="none" cap="none">
                <a:solidFill>
                  <a:srgbClr val="1E293B">
                    <a:alpha val="100000"/>
                  </a:srgbClr>
                </a:solidFill>
                <a:latin typeface="Calibri"/>
              </a:rPr>
              <a:t><![CDATA[An orthosis is an externally applied device used to support, align, prevent or]]></a:t>
            </a:r>
            <a:br/>
            <a:r>
              <a:rPr lang="en-US" strike="noStrike" sz="1400" spc="0" u="none" cap="none">
                <a:solidFill>
                  <a:srgbClr val="1E293B">
                    <a:alpha val="100000"/>
                  </a:srgbClr>
                </a:solidFill>
                <a:latin typeface="Calibri"/>
              </a:rPr>
              <a:t><![CDATA[correct deformity, protect an injured structure or improve function. A prosthesis]]></a:t>
            </a:r>
            <a:br/>
            <a:r>
              <a:rPr lang="en-US" strike="noStrike" sz="1400" spc="0" u="none" cap="none">
                <a:solidFill>
                  <a:srgbClr val="1E293B">
                    <a:alpha val="100000"/>
                  </a:srgbClr>
                </a:solidFill>
                <a:latin typeface="Calibri"/>
              </a:rPr>
              <a:t><![CDATA[is an artificial device that replaces a missing body part, most commonly a limb or part of a limb.]]></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ccessful prescription requires more than simply choosing a device. The surgeon must understand]]></a:t>
            </a:r>
            <a:br/>
            <a:r>
              <a:rPr lang="en-US" strike="noStrike" sz="1400" spc="0" u="none" cap="none">
                <a:solidFill>
                  <a:srgbClr val="1E293B">
                    <a:alpha val="100000"/>
                  </a:srgbClr>
                </a:solidFill>
                <a:latin typeface="Calibri"/>
              </a:rPr>
              <a:t><![CDATA[the underlying deformity, biomechanics, muscle power, joint range of motion, skin condition,]]></a:t>
            </a:r>
            <a:br/>
            <a:r>
              <a:rPr lang="en-US" strike="noStrike" sz="1400" spc="0" u="none" cap="none">
                <a:solidFill>
                  <a:srgbClr val="1E293B">
                    <a:alpha val="100000"/>
                  </a:srgbClr>
                </a:solidFill>
                <a:latin typeface="Calibri"/>
              </a:rPr>
              <a:t><![CDATA[functional demands and rehabilitation potential of the pati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tic and prosthetic prescription should be goal-directed: the device must solve a specific mechanical or functional probl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ortant Definitions]]></a:t>
            </a:r>
            <a:br/>
            <a:br/>
            <a:br/>
            <a:br/>
            <a:br/>
            <a:br/>
            <a:br/>
            <a:r>
              <a:rPr lang="en-US" strike="noStrike" sz="1400" spc="0" u="none" cap="none">
                <a:solidFill>
                  <a:srgbClr val="1E293B">
                    <a:alpha val="100000"/>
                  </a:srgbClr>
                </a:solidFill>
                <a:latin typeface="Calibri"/>
              </a:rPr>
              <a:t><![CDATA[Term]]></a:t>
            </a:r>
            <a:br/>
            <a:r>
              <a:rPr lang="en-US" strike="noStrike" sz="1400" spc="0" u="none" cap="none">
                <a:solidFill>
                  <a:srgbClr val="1E293B">
                    <a:alpha val="100000"/>
                  </a:srgbClr>
                </a:solidFill>
                <a:latin typeface="Calibri"/>
              </a:rPr>
              <a:t><![CDATA[Defini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sis]]></a:t>
            </a:r>
            <a:br/>
            <a:br/>
            <a:r>
              <a:rPr lang="en-US" strike="noStrike" sz="1400" spc="0" u="none" cap="none">
                <a:solidFill>
                  <a:srgbClr val="1E293B">
                    <a:alpha val="100000"/>
                  </a:srgbClr>
                </a:solidFill>
                <a:latin typeface="Calibri"/>
              </a:rPr>
              <a:t><![CDATA[Externally applied device used to support, align, protect, correct or assist a body se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sthesis]]></a:t>
            </a:r>
            <a:br/>
            <a:br/>
            <a:r>
              <a:rPr lang="en-US" strike="noStrike" sz="1400" spc="0" u="none" cap="none">
                <a:solidFill>
                  <a:srgbClr val="1E293B">
                    <a:alpha val="100000"/>
                  </a:srgbClr>
                </a:solidFill>
                <a:latin typeface="Calibri"/>
              </a:rPr>
              <a:t><![CDATA[Artificial replacement for a missing body par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tist]]></a:t>
            </a:r>
            <a:br/>
            <a:br/>
            <a:r>
              <a:rPr lang="en-US" strike="noStrike" sz="1400" spc="0" u="none" cap="none">
                <a:solidFill>
                  <a:srgbClr val="1E293B">
                    <a:alpha val="100000"/>
                  </a:srgbClr>
                </a:solidFill>
                <a:latin typeface="Calibri"/>
              </a:rPr>
              <a:t><![CDATA[Professional involved in design, fabrication and fitting of orthos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sthetist]]></a:t>
            </a:r>
            <a:br/>
            <a:br/>
            <a:r>
              <a:rPr lang="en-US" strike="noStrike" sz="1400" spc="0" u="none" cap="none">
                <a:solidFill>
                  <a:srgbClr val="1E293B">
                    <a:alpha val="100000"/>
                  </a:srgbClr>
                </a:solidFill>
                <a:latin typeface="Calibri"/>
              </a:rPr>
              <a:t><![CDATA[Professional involved in design, fabrication and fitting of prosthetic limb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idual limb]]></a:t>
            </a:r>
            <a:br/>
            <a:br/>
            <a:r>
              <a:rPr lang="en-US" strike="noStrike" sz="1400" spc="0" u="none" cap="none">
                <a:solidFill>
                  <a:srgbClr val="1E293B">
                    <a:alpha val="100000"/>
                  </a:srgbClr>
                </a:solidFill>
                <a:latin typeface="Calibri"/>
              </a:rPr>
              <a:t><![CDATA[Remaining portion of a limb after amput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cket]]></a:t>
            </a:r>
            <a:br/>
            <a:br/>
            <a:r>
              <a:rPr lang="en-US" strike="noStrike" sz="1400" spc="0" u="none" cap="none">
                <a:solidFill>
                  <a:srgbClr val="1E293B">
                    <a:alpha val="100000"/>
                  </a:srgbClr>
                </a:solidFill>
                <a:latin typeface="Calibri"/>
              </a:rPr>
              <a:t><![CDATA[Interface between residual limb and prosthe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spension]]></a:t>
            </a:r>
            <a:br/>
            <a:br/>
            <a:r>
              <a:rPr lang="en-US" strike="noStrike" sz="1400" spc="0" u="none" cap="none">
                <a:solidFill>
                  <a:srgbClr val="1E293B">
                    <a:alpha val="100000"/>
                  </a:srgbClr>
                </a:solidFill>
                <a:latin typeface="Calibri"/>
              </a:rPr>
              <a:t><![CDATA[Method by which a prosthesis is retained on the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unctions of an Orthosis]]></a:t>
            </a:r>
            <a:br/>
            <a:br/>
            <a:br/>
            <a:br/>
            <a:r>
              <a:rPr lang="en-US" strike="noStrike" sz="1400" spc="0" u="none" cap="none">
                <a:solidFill>
                  <a:srgbClr val="1E293B">
                    <a:alpha val="100000"/>
                  </a:srgbClr>
                </a:solidFill>
                <a:latin typeface="Calibri"/>
              </a:rPr>
              <a:t><![CDATA[Orthoses may be prescribed to:]]></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pport a weak limb or joi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intain align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ent development of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rect a flexible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tect healing bone, tendon or liga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imit undesirable mo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ist deficient muscle 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istribute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 pai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rove gait efficie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vent contract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rove functional use of the upper limb.]]></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sic Biomechanical Principles of Orthoses]]></a:t>
            </a:r>
            <a:br/>
            <a:br/>
            <a:br/>
            <a:br/>
            <a:r>
              <a:rPr lang="en-US" strike="noStrike" sz="1400" spc="0" u="none" cap="none">
                <a:solidFill>
                  <a:srgbClr val="1E293B">
                    <a:alpha val="100000"/>
                  </a:srgbClr>
                </a:solidFill>
                <a:latin typeface="Calibri"/>
              </a:rPr>
              <a:t><![CDATA[Orthoses act by applying external forces and moments to the body.]]></a:t>
            </a:r>
            <a:br/>
            <a:r>
              <a:rPr lang="en-US" strike="noStrike" sz="1400" spc="0" u="none" cap="none">
                <a:solidFill>
                  <a:srgbClr val="1E293B">
                    <a:alpha val="100000"/>
                  </a:srgbClr>
                </a:solidFill>
                <a:latin typeface="Calibri"/>
              </a:rPr>
              <a:t><![CDATA[The fundamental mechanical principle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e-point pressure syst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ing lever-arm lengt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ximising contact area to reduce pressu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ntrolling joint mo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istributing loa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ing external 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ree-Point Pressure Principle]]></a:t>
            </a:r>
            <a:br/>
            <a:br/>
            <a:br/>
            <a:br/>
            <a:r>
              <a:rPr lang="en-US" strike="noStrike" sz="1400" spc="0" u="none" cap="none">
                <a:solidFill>
                  <a:srgbClr val="1E293B">
                    <a:alpha val="100000"/>
                  </a:srgbClr>
                </a:solidFill>
                <a:latin typeface="Calibri"/>
              </a:rPr>
              <a:t><![CDATA[Many orthoses correct or control deformity using a three-point force syste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ne corrective force is applied at the apex of the deformity and two counterforces are applied]]></a:t>
            </a:r>
            <a:br/>
            <a:r>
              <a:rPr lang="en-US" strike="noStrike" sz="1400" spc="0" u="none" cap="none">
                <a:solidFill>
                  <a:srgbClr val="1E293B">
                    <a:alpha val="100000"/>
                  </a:srgbClr>
                </a:solidFill>
                <a:latin typeface="Calibri"/>
              </a:rPr>
              <a:t><![CDATA[on the opposite side above and below 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unterforce ← Corrective Force → Counterfor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ples include braces fo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us-valgus knee contr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oli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 deform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yperextension contr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rthotic correction is achieved by controlled force systems rather than by simply making the brace rigi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sure and Contact Area]]></a:t>
            </a:r>
            <a:br/>
            <a:br/>
            <a:br/>
            <a:br/>
            <a:r>
              <a:rPr lang="en-US" strike="noStrike" sz="1400" spc="0" u="none" cap="none">
                <a:solidFill>
                  <a:srgbClr val="1E293B">
                    <a:alpha val="100000"/>
                  </a:srgbClr>
                </a:solidFill>
                <a:latin typeface="Calibri"/>
              </a:rPr>
              <a:t><![CDATA[Pressure is related to the force applied over a given surface are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sure = Force / Are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reasing the surface area over which a corrective force is applied reduces local pressure and]]></a:t>
            </a:r>
            <a:br/>
            <a:r>
              <a:rPr lang="en-US" strike="noStrike" sz="1400" spc="0" u="none" cap="none">
                <a:solidFill>
                  <a:srgbClr val="1E293B">
                    <a:alpha val="100000"/>
                  </a:srgbClr>
                </a:solidFill>
                <a:latin typeface="Calibri"/>
              </a:rPr>
              <a:t><![CDATA[improves comfor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is principle is particularly important over bony prominences and in patients with impaired sens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ver-Arm Principle]]></a:t>
            </a:r>
            <a:br/>
            <a:br/>
            <a:br/>
            <a:br/>
            <a:r>
              <a:rPr lang="en-US" strike="noStrike" sz="1400" spc="0" u="none" cap="none">
                <a:solidFill>
                  <a:srgbClr val="1E293B">
                    <a:alpha val="100000"/>
                  </a:srgbClr>
                </a:solidFill>
                <a:latin typeface="Calibri"/>
              </a:rPr>
              <a:t><![CDATA[The turning effect of a force depends on the magnitude of the force and its distance from the ax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ment = Force × Perpendicular Dista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refore, a longer orthosis can often control a joint with less force than a short orthosis,]]></a:t>
            </a:r>
            <a:br/>
            <a:r>
              <a:rPr lang="en-US" strike="noStrike" sz="1400" spc="0" u="none" cap="none">
                <a:solidFill>
                  <a:srgbClr val="1E293B">
                    <a:alpha val="100000"/>
                  </a:srgbClr>
                </a:solidFill>
                <a:latin typeface="Calibri"/>
              </a:rPr>
              <a:t><![CDATA[provided the increased length is practical and tolerat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of Orthoses]]></a:t>
            </a:r>
            <a:br/>
            <a:br/>
            <a:br/>
            <a:br/>
            <a:r>
              <a:rPr lang="en-US" strike="noStrike" sz="1400" spc="0" u="none" cap="none">
                <a:solidFill>
                  <a:srgbClr val="1E293B">
                    <a:alpha val="100000"/>
                  </a:srgbClr>
                </a:solidFill>
                <a:latin typeface="Calibri"/>
              </a:rPr>
              <a:t><![CDATA[Orthoses are commonly named according to the joints or body segments they encompas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breviation]]></a:t>
            </a:r>
            <a:br/>
            <a:r>
              <a:rPr lang="en-US" strike="noStrike" sz="1400" spc="0" u="none" cap="none">
                <a:solidFill>
                  <a:srgbClr val="1E293B">
                    <a:alpha val="100000"/>
                  </a:srgbClr>
                </a:solidFill>
                <a:latin typeface="Calibri"/>
              </a:rPr>
              <a:t><![CDATA[Orth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a:t>
            </a:r>
            <a:br/>
            <a:r>
              <a:rPr lang="en-US" strike="noStrike" sz="1400" spc="0" u="none" cap="none">
                <a:solidFill>
                  <a:srgbClr val="1E293B">
                    <a:alpha val="100000"/>
                  </a:srgbClr>
                </a:solidFill>
                <a:latin typeface="Calibri"/>
              </a:rPr>
              <a:t><![CDATA[Foot orth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FO]]></a:t>
            </a:r>
            <a:br/>
            <a:r>
              <a:rPr lang="en-US" strike="noStrike" sz="1400" spc="0" u="none" cap="none">
                <a:solidFill>
                  <a:srgbClr val="1E293B">
                    <a:alpha val="100000"/>
                  </a:srgbClr>
                </a:solidFill>
                <a:latin typeface="Calibri"/>
              </a:rPr>
              <a:t><![CDATA[Ankle-foot orth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AFO]]></a:t>
            </a:r>
            <a:br/>
            <a:r>
              <a:rPr lang="en-US" strike="noStrike" sz="1400" spc="0" u="none" cap="none">
                <a:solidFill>
                  <a:srgbClr val="1E293B">
                    <a:alpha val="100000"/>
                  </a:srgbClr>
                </a:solidFill>
                <a:latin typeface="Calibri"/>
              </a:rPr>
              <a:t><![CDATA[Knee-ankle-foot orth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KAFO]]></a:t>
            </a:r>
            <a:br/>
            <a:r>
              <a:rPr lang="en-US" strike="noStrike" sz="1400" spc="0" u="none" cap="none">
                <a:solidFill>
                  <a:srgbClr val="1E293B">
                    <a:alpha val="100000"/>
                  </a:srgbClr>
                </a:solidFill>
                <a:latin typeface="Calibri"/>
              </a:rPr>
              <a:t><![CDATA[Hip-knee-ankle-foot orth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O]]></a:t>
            </a:r>
            <a:br/>
            <a:r>
              <a:rPr lang="en-US" strike="noStrike" sz="1400" spc="0" u="none" cap="none">
                <a:solidFill>
                  <a:srgbClr val="1E293B">
                    <a:alpha val="100000"/>
                  </a:srgbClr>
                </a:solidFill>
                <a:latin typeface="Calibri"/>
              </a:rPr>
              <a:t><![CDATA[Knee orth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HO]]></a:t>
            </a:r>
            <a:br/>
            <a:r>
              <a:rPr lang="en-US" strike="noStrike" sz="1400" spc="0" u="none" cap="none">
                <a:solidFill>
                  <a:srgbClr val="1E293B">
                    <a:alpha val="100000"/>
                  </a:srgbClr>
                </a:solidFill>
                <a:latin typeface="Calibri"/>
              </a:rPr>
              <a:t><![CDATA[Wrist-hand orth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WHO]]></a:t>
            </a:r>
            <a:br/>
            <a:r>
              <a:rPr lang="en-US" strike="noStrike" sz="1400" spc="0" u="none" cap="none">
                <a:solidFill>
                  <a:srgbClr val="1E293B">
                    <a:alpha val="100000"/>
                  </a:srgbClr>
                </a:solidFill>
                <a:latin typeface="Calibri"/>
              </a:rPr>
              <a:t><![CDATA[Elbow-wrist-hand orth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LSO]]></a:t>
            </a:r>
            <a:br/>
            <a:r>
              <a:rPr lang="en-US" strike="noStrike" sz="1400" spc="0" u="none" cap="none">
                <a:solidFill>
                  <a:srgbClr val="1E293B">
                    <a:alpha val="100000"/>
                  </a:srgbClr>
                </a:solidFill>
                <a:latin typeface="Calibri"/>
              </a:rPr>
              <a:t><![CDATA[Thoracolumbosacral orth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LSO]]></a:t>
            </a:r>
            <a:br/>
            <a:r>
              <a:rPr lang="en-US" strike="noStrike" sz="1400" spc="0" u="none" cap="none">
                <a:solidFill>
                  <a:srgbClr val="1E293B">
                    <a:alpha val="100000"/>
                  </a:srgbClr>
                </a:solidFill>
                <a:latin typeface="Calibri"/>
              </a:rPr>
              <a:t><![CDATA[Cervicothoracolumbosacral orthos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terials Used in Orthoses]]></a:t>
            </a:r>
            <a:br/>
            <a:br/>
            <a:br/>
            <a:br/>
            <a:r>
              <a:rPr lang="en-US" strike="noStrike" sz="1400" spc="0" u="none" cap="none">
                <a:solidFill>
                  <a:srgbClr val="1E293B">
                    <a:alpha val="100000"/>
                  </a:srgbClr>
                </a:solidFill>
                <a:latin typeface="Calibri"/>
              </a:rPr>
              <a:t><![CDATA[Thermoplasti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lypropyle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lyethylen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rbon-fibre composi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l uprigh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eath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am and padding materia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astic fabr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dern thermoplastics allow lightweight, moulded and relatively cosmetic orthoses.]]></a:t>
            </a:r>
            <a:br/>
            <a:r>
              <a:rPr lang="en-US" strike="noStrike" sz="1400" spc="0" u="none" cap="none">
                <a:solidFill>
                  <a:srgbClr val="1E293B">
                    <a:alpha val="100000"/>
                  </a:srgbClr>
                </a:solidFill>
                <a:latin typeface="Calibri"/>
              </a:rPr>
              <a:t><![CDATA[Carbon-fibre devices may provide high stiffness with low weight and can store and release energy during gai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Orthoses]]></a:t>
            </a:r>
            <a:br/>
            <a:br/>
            <a:br/>
            <a:br/>
            <a:r>
              <a:rPr lang="en-US" strike="noStrike" sz="1400" spc="0" u="none" cap="none">
                <a:solidFill>
                  <a:srgbClr val="1E293B">
                    <a:alpha val="100000"/>
                  </a:srgbClr>
                </a:solidFill>
                <a:latin typeface="Calibri"/>
              </a:rPr>
              <a:t><![CDATA[Foot orthoses may be accommodative, corrective or function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Compone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longitudinal arch suppor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tarsal pad or b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cu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el wedg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dial or lateral pos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essure-relieving inser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Ind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ble flatfoo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s cav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ntar fasciit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atarsalgia.]]></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abetic pressure redistrib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elected hindfoot alignment disorde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Foot Orthosis – AFO]]></a:t>
            </a:r>
            <a:br/>
            <a:br/>
            <a:br/>
            <a:br/>
            <a:r>
              <a:rPr lang="en-US" strike="noStrike" sz="1400" spc="0" u="none" cap="none">
                <a:solidFill>
                  <a:srgbClr val="1E293B">
                    <a:alpha val="100000"/>
                  </a:srgbClr>
                </a:solidFill>
                <a:latin typeface="Calibri"/>
              </a:rPr>
              <a:t><![CDATA[The AFO is one of the most commonly prescribed lower-limb orthoses.]]></a:t>
            </a:r>
            <a:br/>
            <a:r>
              <a:rPr lang="en-US" strike="noStrike" sz="1400" spc="0" u="none" cap="none">
                <a:solidFill>
                  <a:srgbClr val="1E293B">
                    <a:alpha val="100000"/>
                  </a:srgbClr>
                </a:solidFill>
                <a:latin typeface="Calibri"/>
              </a:rPr>
              <a:t><![CDATA[It controls the ankle and indirectly influences the knee during stance and sw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mon indications includ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oot dro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oneal nerve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rok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ebral pals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inal cord or neurological disorder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kle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ble equinus or varus-valgus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s of AFO]]></a:t>
            </a:r>
            <a:br/>
            <a:br/>
            <a:br/>
            <a:br/>
            <a:br/>
            <a:br/>
            <a:b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Fun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olid AFO]]></a:t>
            </a:r>
            <a:br/>
            <a:br/>
            <a:r>
              <a:rPr lang="en-US" strike="noStrike" sz="1400" spc="0" u="none" cap="none">
                <a:solidFill>
                  <a:srgbClr val="1E293B">
                    <a:alpha val="100000"/>
                  </a:srgbClr>
                </a:solidFill>
                <a:latin typeface="Calibri"/>
              </a:rPr>
              <a:t><![CDATA[Strongly limits ankle plantarflexion and dorsiflex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leaf-spring AFO]]></a:t>
            </a:r>
            <a:br/>
            <a:br/>
            <a:r>
              <a:rPr lang="en-US" strike="noStrike" sz="1400" spc="0" u="none" cap="none">
                <a:solidFill>
                  <a:srgbClr val="1E293B">
                    <a:alpha val="100000"/>
                  </a:srgbClr>
                </a:solidFill>
                <a:latin typeface="Calibri"/>
              </a:rPr>
              <a:t><![CDATA[Assists dorsiflexion during swing; useful in relatively isolated foot dro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tics and Prosthetics – Principles and Orthopaedic Application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nged AFO]]></a:t>
            </a:r>
            <a:br/>
            <a:br/>
            <a:r>
              <a:rPr lang="en-US" strike="noStrike" sz="1400" spc="0" u="none" cap="none">
                <a:solidFill>
                  <a:srgbClr val="1E293B">
                    <a:alpha val="100000"/>
                  </a:srgbClr>
                </a:solidFill>
                <a:latin typeface="Calibri"/>
              </a:rPr>
              <a:t><![CDATA[Permits selected ankle motion while limiting undesirable mo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und-reaction AFO]]></a:t>
            </a:r>
            <a:br/>
            <a:br/>
            <a:r>
              <a:rPr lang="en-US" strike="noStrike" sz="1400" spc="0" u="none" cap="none">
                <a:solidFill>
                  <a:srgbClr val="1E293B">
                    <a:alpha val="100000"/>
                  </a:srgbClr>
                </a:solidFill>
                <a:latin typeface="Calibri"/>
              </a:rPr>
              <a:t><![CDATA[Uses anterior tibial shell and ground-reaction force to assist knee-extension contro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arbon-fibre AFO]]></a:t>
            </a:r>
            <a:br/>
            <a:br/>
            <a:r>
              <a:rPr lang="en-US" strike="noStrike" sz="1400" spc="0" u="none" cap="none">
                <a:solidFill>
                  <a:srgbClr val="1E293B">
                    <a:alpha val="100000"/>
                  </a:srgbClr>
                </a:solidFill>
                <a:latin typeface="Calibri"/>
              </a:rPr>
              <a:t><![CDATA[Lightweight dynamic assistance and energy retu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Orthotics and Prosthetics – Principles and Orthopaedic Application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2026-10-02T08:01:03Z</dcterms:created>
  <dcterms:modified xsi:type="dcterms:W3CDTF">2026-10-02T08:01:03Z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