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05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rthobiologics and Stem Cells in Orthopaedics – Principles, Applications and Evidenc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Orthobiologics are biologically derived treatments used to enhance healing of bone, cartilage, tendon, ligament and other musculoskeletal tissues. Common options include autologous bone graft, PRP, BMAC, bone graft substitutes, growth factors and cell-based therapies. PRP mainly provides platelet-derived signalling molecules, while BMAC is a heterogeneous marrow concentrate containing only a small proportion of mesenchymal stromal cells and should not be equated with purified stem-cell therapy. Stem-cell-based strategies may act through differentiation, paracrine signalling and immunomodulation, but their clinical effectiveness varies wid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biologics and Stem Cells in Orthopaedics]]></a:t>
            </a:r>
            <a:br/>
            <a:br/>
            <a:br/>
            <a:br/>
            <a:r>
              <a:rPr lang="en-US" strike="noStrike" sz="1400" spc="0" u="none" cap="none">
                <a:solidFill>
                  <a:srgbClr val="1E293B">
                    <a:alpha val="100000"/>
                  </a:srgbClr>
                </a:solidFill>
                <a:latin typeface="Calibri"/>
              </a:rPr>
              <a:t><![CDATA[Orthobiologics are biologically derived substances used to enhance or modulate]]></a:t>
            </a:r>
            <a:br/>
            <a:r>
              <a:rPr lang="en-US" strike="noStrike" sz="1400" spc="0" u="none" cap="none">
                <a:solidFill>
                  <a:srgbClr val="1E293B">
                    <a:alpha val="100000"/>
                  </a:srgbClr>
                </a:solidFill>
                <a:latin typeface="Calibri"/>
              </a:rPr>
              <a:t><![CDATA[the healing of bone, cartilage, tendon, ligament and other musculoskeletal tissues.]]></a:t>
            </a:r>
            <a:br/>
            <a:r>
              <a:rPr lang="en-US" strike="noStrike" sz="1400" spc="0" u="none" cap="none">
                <a:solidFill>
                  <a:srgbClr val="1E293B">
                    <a:alpha val="100000"/>
                  </a:srgbClr>
                </a:solidFill>
                <a:latin typeface="Calibri"/>
              </a:rPr>
              <a:t><![CDATA[They may be obtained from the patient, from donor tissue, or produced using biological]]></a:t>
            </a:r>
            <a:br/>
            <a:r>
              <a:rPr lang="en-US" strike="noStrike" sz="1400" spc="0" u="none" cap="none">
                <a:solidFill>
                  <a:srgbClr val="1E293B">
                    <a:alpha val="100000"/>
                  </a:srgbClr>
                </a:solidFill>
                <a:latin typeface="Calibri"/>
              </a:rPr>
              <a:t><![CDATA[and tissue-engineering techniqu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orthobiologic strategies include]]></a:t>
            </a:r>
            <a:br/>
            <a:r>
              <a:rPr lang="en-US" strike="noStrike" sz="1400" spc="0" u="none" cap="none">
                <a:solidFill>
                  <a:srgbClr val="1E293B">
                    <a:alpha val="100000"/>
                  </a:srgbClr>
                </a:solidFill>
                <a:latin typeface="Calibri"/>
              </a:rPr>
              <a:t><![CDATA[bone grafts, platelet-rich plasma (PRP), bone marrow aspirate concentrate (BMAC),]]></a:t>
            </a:r>
            <a:br/>
            <a:r>
              <a:rPr lang="en-US" strike="noStrike" sz="1400" spc="0" u="none" cap="none">
                <a:solidFill>
                  <a:srgbClr val="1E293B">
                    <a:alpha val="100000"/>
                  </a:srgbClr>
                </a:solidFill>
                <a:latin typeface="Calibri"/>
              </a:rPr>
              <a:t><![CDATA[growth factors, cell-based therapies, scaffolds and tissue-engineered construc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erm regenerative medicine is broader and refers to strategies intended]]></a:t>
            </a:r>
            <a:br/>
            <a:r>
              <a:rPr lang="en-US" strike="noStrike" sz="1400" spc="0" u="none" cap="none">
                <a:solidFill>
                  <a:srgbClr val="1E293B">
                    <a:alpha val="100000"/>
                  </a:srgbClr>
                </a:solidFill>
                <a:latin typeface="Calibri"/>
              </a:rPr>
              <a:t><![CDATA[to repair, replace or regenerate damaged cells, tissues or orga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biologics aim to improve the biological environment for healing; they do not replace]]></a:t>
            </a:r>
            <a:br/>
            <a:r>
              <a:rPr lang="en-US" strike="noStrike" sz="1400" spc="0" u="none" cap="none">
                <a:solidFill>
                  <a:srgbClr val="1E293B">
                    <a:alpha val="100000"/>
                  </a:srgbClr>
                </a:solidFill>
                <a:latin typeface="Calibri"/>
              </a:rPr>
              <a:t><![CDATA[the fundamental principles of mechanical stability, alignment, vascularity and appropriate rehabil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are Orthobiologics Important?]]></a:t>
            </a:r>
            <a:br/>
            <a:br/>
            <a:br/>
            <a:br/>
            <a:r>
              <a:rPr lang="en-US" strike="noStrike" sz="1400" spc="0" u="none" cap="none">
                <a:solidFill>
                  <a:srgbClr val="1E293B">
                    <a:alpha val="100000"/>
                  </a:srgbClr>
                </a:solidFill>
                <a:latin typeface="Calibri"/>
              </a:rPr>
              <a:t><![CDATA[Musculoskeletal healing depends on both mechanical and biological factors.]]></a:t>
            </a:r>
            <a:br/>
            <a:r>
              <a:rPr lang="en-US" strike="noStrike" sz="1400" spc="0" u="none" cap="none">
                <a:solidFill>
                  <a:srgbClr val="1E293B">
                    <a:alpha val="100000"/>
                  </a:srgbClr>
                </a:solidFill>
                <a:latin typeface="Calibri"/>
              </a:rPr>
              <a:t><![CDATA[Even technically excellent fixation may fail if the biological environment is severely compromi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biologics attempt to improve one or more components of healing by provi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genic ce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inductive signalling molecu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onductive scaffol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fa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i-inflammatory or immunomodulatory signa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racellular matrix suppor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roved cellular recruitment and tissue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iological Triad – Cells, Signals and Scaffold]]></a:t>
            </a:r>
            <a:br/>
            <a:br/>
            <a:br/>
            <a:br/>
            <a:r>
              <a:rPr lang="en-US" strike="noStrike" sz="1400" spc="0" u="none" cap="none">
                <a:solidFill>
                  <a:srgbClr val="1E293B">
                    <a:alpha val="100000"/>
                  </a:srgbClr>
                </a:solidFill>
                <a:latin typeface="Calibri"/>
              </a:rPr>
              <a:t><![CDATA[Successful tissue regeneration is often conceptualised around three interacting ele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Role]]></a:t>
            </a:r>
            <a:br/>
            <a:r>
              <a:rPr lang="en-US" strike="noStrike" sz="1400" spc="0" u="none" cap="none">
                <a:solidFill>
                  <a:srgbClr val="1E293B">
                    <a:alpha val="100000"/>
                  </a:srgbClr>
                </a:solidFill>
                <a:latin typeface="Calibri"/>
              </a:rPr>
              <a:t><![CDATA[Examp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lls]]></a:t>
            </a:r>
            <a:br/>
            <a:r>
              <a:rPr lang="en-US" strike="noStrike" sz="1400" spc="0" u="none" cap="none">
                <a:solidFill>
                  <a:srgbClr val="1E293B">
                    <a:alpha val="100000"/>
                  </a:srgbClr>
                </a:solidFill>
                <a:latin typeface="Calibri"/>
              </a:rPr>
              <a:t><![CDATA[Participate in tissue formation and regulate healing]]></a:t>
            </a:r>
            <a:br/>
            <a:r>
              <a:rPr lang="en-US" strike="noStrike" sz="1400" spc="0" u="none" cap="none">
                <a:solidFill>
                  <a:srgbClr val="1E293B">
                    <a:alpha val="100000"/>
                  </a:srgbClr>
                </a:solidFill>
                <a:latin typeface="Calibri"/>
              </a:rPr>
              <a:t><![CDATA[Osteoblast lineage cells, progenitor/stromal cel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gnals]]></a:t>
            </a:r>
            <a:br/>
            <a:r>
              <a:rPr lang="en-US" strike="noStrike" sz="1400" spc="0" u="none" cap="none">
                <a:solidFill>
                  <a:srgbClr val="1E293B">
                    <a:alpha val="100000"/>
                  </a:srgbClr>
                </a:solidFill>
                <a:latin typeface="Calibri"/>
              </a:rPr>
              <a:t><![CDATA[Stimulate proliferation, differentiation and tissue repair]]></a:t>
            </a:r>
            <a:br/>
            <a:r>
              <a:rPr lang="en-US" strike="noStrike" sz="1400" spc="0" u="none" cap="none">
                <a:solidFill>
                  <a:srgbClr val="1E293B">
                    <a:alpha val="100000"/>
                  </a:srgbClr>
                </a:solidFill>
                <a:latin typeface="Calibri"/>
              </a:rPr>
              <a:t><![CDATA[BMPs, PDGF, TGF-β, VEGF]]></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ffold]]></a:t>
            </a:r>
            <a:br/>
            <a:r>
              <a:rPr lang="en-US" strike="noStrike" sz="1400" spc="0" u="none" cap="none">
                <a:solidFill>
                  <a:srgbClr val="1E293B">
                    <a:alpha val="100000"/>
                  </a:srgbClr>
                </a:solidFill>
                <a:latin typeface="Calibri"/>
              </a:rPr>
              <a:t><![CDATA[Provides a structure for cellular migration and tissue formation]]></a:t>
            </a:r>
            <a:br/>
            <a:r>
              <a:rPr lang="en-US" strike="noStrike" sz="1400" spc="0" u="none" cap="none">
                <a:solidFill>
                  <a:srgbClr val="1E293B">
                    <a:alpha val="100000"/>
                  </a:srgbClr>
                </a:solidFill>
                <a:latin typeface="Calibri"/>
              </a:rPr>
              <a:t><![CDATA[Autograft, allograft, calcium phosphate ceram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ocal mechanical and vascular environment represents an equally important component of successful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ortant Terminology]]></a:t>
            </a:r>
            <a:br/>
            <a:br/>
            <a:br/>
            <a:br/>
            <a:br/>
            <a:br/>
            <a:br/>
            <a:r>
              <a:rPr lang="en-US" strike="noStrike" sz="1400" spc="0" u="none" cap="none">
                <a:solidFill>
                  <a:srgbClr val="1E293B">
                    <a:alpha val="100000"/>
                  </a:srgbClr>
                </a:solidFill>
                <a:latin typeface="Calibri"/>
              </a:rPr>
              <a:t><![CDATA[Term]]></a:t>
            </a:r>
            <a:br/>
            <a:r>
              <a:rPr lang="en-US" strike="noStrike" sz="1400" spc="0" u="none" cap="none">
                <a:solidFill>
                  <a:srgbClr val="1E293B">
                    <a:alpha val="100000"/>
                  </a:srgbClr>
                </a:solidFill>
                <a:latin typeface="Calibri"/>
              </a:rPr>
              <a:t><![CDATA[Mea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logous]]></a:t>
            </a:r>
            <a:br/>
            <a:r>
              <a:rPr lang="en-US" strike="noStrike" sz="1400" spc="0" u="none" cap="none">
                <a:solidFill>
                  <a:srgbClr val="1E293B">
                    <a:alpha val="100000"/>
                  </a:srgbClr>
                </a:solidFill>
                <a:latin typeface="Calibri"/>
              </a:rPr>
              <a:t><![CDATA[Obtained from the same pati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eneic]]></a:t>
            </a:r>
            <a:br/>
            <a:r>
              <a:rPr lang="en-US" strike="noStrike" sz="1400" spc="0" u="none" cap="none">
                <a:solidFill>
                  <a:srgbClr val="1E293B">
                    <a:alpha val="100000"/>
                  </a:srgbClr>
                </a:solidFill>
                <a:latin typeface="Calibri"/>
              </a:rPr>
              <a:t><![CDATA[Obtained from another person of the same spec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enogeneic]]></a:t>
            </a:r>
            <a:br/>
            <a:r>
              <a:rPr lang="en-US" strike="noStrike" sz="1400" spc="0" u="none" cap="none">
                <a:solidFill>
                  <a:srgbClr val="1E293B">
                    <a:alpha val="100000"/>
                  </a:srgbClr>
                </a:solidFill>
                <a:latin typeface="Calibri"/>
              </a:rPr>
              <a:t><![CDATA[Obtained from another spec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genic]]></a:t>
            </a:r>
            <a:br/>
            <a:r>
              <a:rPr lang="en-US" strike="noStrike" sz="1400" spc="0" u="none" cap="none">
                <a:solidFill>
                  <a:srgbClr val="1E293B">
                    <a:alpha val="100000"/>
                  </a:srgbClr>
                </a:solidFill>
                <a:latin typeface="Calibri"/>
              </a:rPr>
              <a:t><![CDATA[Contains cells capable of forming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inductive]]></a:t>
            </a:r>
            <a:br/>
            <a:r>
              <a:rPr lang="en-US" strike="noStrike" sz="1400" spc="0" u="none" cap="none">
                <a:solidFill>
                  <a:srgbClr val="1E293B">
                    <a:alpha val="100000"/>
                  </a:srgbClr>
                </a:solidFill>
                <a:latin typeface="Calibri"/>
              </a:rPr>
              <a:t><![CDATA[Stimulates progenitor cells toward an osteogenic pathwa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onductive]]></a:t>
            </a:r>
            <a:br/>
            <a:r>
              <a:rPr lang="en-US" strike="noStrike" sz="1400" spc="0" u="none" cap="none">
                <a:solidFill>
                  <a:srgbClr val="1E293B">
                    <a:alpha val="100000"/>
                  </a:srgbClr>
                </a:solidFill>
                <a:latin typeface="Calibri"/>
              </a:rPr>
              <a:t><![CDATA[Provides a scaffold through which new bone can gr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Orthobiologics]]></a:t>
            </a:r>
            <a:br/>
            <a:br/>
            <a:br/>
            <a:br/>
            <a:r>
              <a:rPr lang="en-US" strike="noStrike" sz="1400" spc="0" u="none" cap="none">
                <a:solidFill>
                  <a:srgbClr val="1E293B">
                    <a:alpha val="100000"/>
                  </a:srgbClr>
                </a:solidFill>
                <a:latin typeface="Calibri"/>
              </a:rPr>
              <a:t><![CDATA[Bone grafts: autograft, allograft and synthetic substitu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derived products: PRP and related platelet concent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marrow-derived products: bone marrow aspirate and BMA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ll-based products: mesenchymal stromal/stem-cell-based therapies and other cellular prepar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factors: BMPs and other signalling molecu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ffolds: natural and synthetic matri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rtilage cell therapies: autologous chondrocyte-based techniq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erging therapies: extracellular vesicles, exosomes, gene-based therapies and advanced tissue enginee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logous Bone Graft]]></a:t>
            </a:r>
            <a:br/>
            <a:br/>
            <a:br/>
            <a:br/>
            <a:r>
              <a:rPr lang="en-US" strike="noStrike" sz="1400" spc="0" u="none" cap="none">
                <a:solidFill>
                  <a:srgbClr val="1E293B">
                    <a:alpha val="100000"/>
                  </a:srgbClr>
                </a:solidFill>
                <a:latin typeface="Calibri"/>
              </a:rPr>
              <a:t><![CDATA[Autologous bone graft remains one of the most important orthobiologic materials in fracture]]></a:t>
            </a:r>
            <a:br/>
            <a:r>
              <a:rPr lang="en-US" strike="noStrike" sz="1400" spc="0" u="none" cap="none">
                <a:solidFill>
                  <a:srgbClr val="1E293B">
                    <a:alpha val="100000"/>
                  </a:srgbClr>
                </a:solidFill>
                <a:latin typeface="Calibri"/>
              </a:rPr>
              <a:t><![CDATA[reconstruction because it can provide osteogenic, osteoinductive and osteoconductive proper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Harvest Si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liac cre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ur in selected proced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l bone obtained during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reaming material using selected harvest syste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 immunological incompati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ains viable host ce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ains native growth fa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vides biological scaffol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advan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nor-sit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itional surgical expo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emat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ed graft quant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injury in selected harvest si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a:t>
            </a:r>
            <a:br/>
            <a:br/>
            <a:br/>
            <a:br/>
            <a:r>
              <a:rPr lang="en-US" strike="noStrike" sz="1400" spc="0" u="none" cap="none">
                <a:solidFill>
                  <a:srgbClr val="1E293B">
                    <a:alpha val="100000"/>
                  </a:srgbClr>
                </a:solidFill>
                <a:latin typeface="Calibri"/>
              </a:rPr>
              <a:t><![CDATA[Allograft bone is obtained from a donor and is commonly used when a larger quantity of graft is required]]></a:t>
            </a:r>
            <a:br/>
            <a:r>
              <a:rPr lang="en-US" strike="noStrike" sz="1400" spc="0" u="none" cap="none">
                <a:solidFill>
                  <a:srgbClr val="1E293B">
                    <a:alpha val="100000"/>
                  </a:srgbClr>
                </a:solidFill>
                <a:latin typeface="Calibri"/>
              </a:rPr>
              <a:t><![CDATA[or when donor-site morbidity is undesir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pending on processing, allograft is primarily osteoconductive, with variable retention]]></a:t>
            </a:r>
            <a:br/>
            <a:r>
              <a:rPr lang="en-US" strike="noStrike" sz="1400" spc="0" u="none" cap="none">
                <a:solidFill>
                  <a:srgbClr val="1E293B">
                    <a:alpha val="100000"/>
                  </a:srgbClr>
                </a:solidFill>
                <a:latin typeface="Calibri"/>
              </a:rPr>
              <a:t><![CDATA[of osteoinductive properties and minimal or absent viable osteogenic ce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ncellous chi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al stru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uctural allograf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mineralised bone matrix.]]></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mineralised Bone Matrix]]></a:t>
            </a:r>
            <a:br/>
            <a:br/>
            <a:br/>
            <a:br/>
            <a:r>
              <a:rPr lang="en-US" strike="noStrike" sz="1400" spc="0" u="none" cap="none">
                <a:solidFill>
                  <a:srgbClr val="1E293B">
                    <a:alpha val="100000"/>
                  </a:srgbClr>
                </a:solidFill>
                <a:latin typeface="Calibri"/>
              </a:rPr>
              <a:t><![CDATA[Demineralised bone matrix (DBM) is processed allograft from which much of the mineral component has]]></a:t>
            </a:r>
            <a:br/>
            <a:r>
              <a:rPr lang="en-US" strike="noStrike" sz="1400" spc="0" u="none" cap="none">
                <a:solidFill>
                  <a:srgbClr val="1E293B">
                    <a:alpha val="100000"/>
                  </a:srgbClr>
                </a:solidFill>
                <a:latin typeface="Calibri"/>
              </a:rPr>
              <a:t><![CDATA[been remov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exposes proteins within the extracellular matrix, including variable amounts of bone morphogenetic prote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BM is primarily used as an osteoconductive and potentially osteoinductive adjunct rather than as a]]></a:t>
            </a:r>
            <a:br/>
            <a:r>
              <a:rPr lang="en-US" strike="noStrike" sz="1400" spc="0" u="none" cap="none">
                <a:solidFill>
                  <a:srgbClr val="1E293B">
                    <a:alpha val="100000"/>
                  </a:srgbClr>
                </a:solidFill>
                <a:latin typeface="Calibri"/>
              </a:rPr>
              <a:t><![CDATA[mechanically structural graf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logical activity can vary considerably between products, donors and processing techniq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thetic Bone Graft Substitutes]]></a:t>
            </a:r>
            <a:br/>
            <a:br/>
            <a:br/>
            <a:br/>
            <a:r>
              <a:rPr lang="en-US" strike="noStrike" sz="1400" spc="0" u="none" cap="none">
                <a:solidFill>
                  <a:srgbClr val="1E293B">
                    <a:alpha val="100000"/>
                  </a:srgbClr>
                </a:solidFill>
                <a:latin typeface="Calibri"/>
              </a:rPr>
              <a:t><![CDATA[Synthetic bone graft substitutes provide predominantly an osteoconductive scaffol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material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droxyapat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β-tricalcium phosph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cium phosphate ce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cium sulph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site ceram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active gla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ir resorption characteristics, mechanical properties and biological behaviour vary substanti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let-Rich Plasma]]></a:t>
            </a:r>
            <a:br/>
            <a:br/>
            <a:br/>
            <a:br/>
            <a:r>
              <a:rPr lang="en-US" strike="noStrike" sz="1400" spc="0" u="none" cap="none">
                <a:solidFill>
                  <a:srgbClr val="1E293B">
                    <a:alpha val="100000"/>
                  </a:srgbClr>
                </a:solidFill>
                <a:latin typeface="Calibri"/>
              </a:rPr>
              <a:t><![CDATA[Platelet-rich plasma (PRP) is an autologous blood-derived preparation containing]]></a:t>
            </a:r>
            <a:br/>
            <a:r>
              <a:rPr lang="en-US" strike="noStrike" sz="1400" spc="0" u="none" cap="none">
                <a:solidFill>
                  <a:srgbClr val="1E293B">
                    <a:alpha val="100000"/>
                  </a:srgbClr>
                </a:solidFill>
                <a:latin typeface="Calibri"/>
              </a:rPr>
              <a:t><![CDATA[platelets at a concentration above that of the patient's baseline whole blood, although exact]]></a:t>
            </a:r>
            <a:br/>
            <a:r>
              <a:rPr lang="en-US" strike="noStrike" sz="1400" spc="0" u="none" cap="none">
                <a:solidFill>
                  <a:srgbClr val="1E293B">
                    <a:alpha val="100000"/>
                  </a:srgbClr>
                </a:solidFill>
                <a:latin typeface="Calibri"/>
              </a:rPr>
              <a:t><![CDATA[definitions and preparation systems va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P is prepared by collecting peripheral blood followed by centrifugation or other separation techniques]]></a:t>
            </a:r>
            <a:br/>
            <a:r>
              <a:rPr lang="en-US" strike="noStrike" sz="1400" spc="0" u="none" cap="none">
                <a:solidFill>
                  <a:srgbClr val="1E293B">
                    <a:alpha val="100000"/>
                  </a:srgbClr>
                </a:solidFill>
                <a:latin typeface="Calibri"/>
              </a:rPr>
              <a:t><![CDATA[to concentrate the platelet-containing fr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lets contain alpha granules that release numerous biologically active proteins and growth fac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rthobiologics and Stem Cells in Orthopaedics – Principles, Applications and Evidenc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2026-10-03T10:44:38Z</dcterms:created>
  <dcterms:modified xsi:type="dcterms:W3CDTF">2026-10-03T10:44:38Z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