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296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Nonunion & Bone Transport — Ilizarov]]></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lizarov fixator allows bone transport for segmental loss. Principle: distraction osteogenesis by gradual tension on callus. Indications: infected nonunion, bone loss, deformity correction. Protocol: latency 5–7 days, distraction 1 mm/day (0.25×4). Complications: pin site infection, joint stiffness, regenerate problem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Nonunion refers to failure of a fracture to heal within an expected time frame and without further surgical intervention. It is a significant complication in orthopaedic trauma and may result in pain, deformity, limb shortening, and functional disability. Management of nonunion depends on the underlying cause and may involve biological stimulation, mechanical stabilization, or reconstruction techniq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lizarov method is a revolutionary technique used for treating complex nonunions, bone defects, deformities, and limb length discrepancies. Developed by the Russian orthopaedic surgeon Gavriil Ilizarov, this method uses circular external fixation and controlled distraction osteogenesis to regenerate bone and soft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ransport using the Ilizarov technique is particularly useful in cases of infected nonunion and large segmental bone defects where conventional fixation methods are inadequa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inition of Nonunion]]></a:t>
            </a:r>
            <a:br/>
            <a:br/>
            <a:br/>
            <a:r>
              <a:rPr lang="en-US" strike="noStrike" sz="1400" spc="0" u="none" cap="none">
                <a:solidFill>
                  <a:srgbClr val="1E293B">
                    <a:alpha val="100000"/>
                  </a:srgbClr>
                </a:solidFill>
                <a:latin typeface="Calibri"/>
              </a:rPr>
              <a:t><![CDATA[Nonunion is defined as failure of fracture healing after an adequate period of time, typically 6–9 months, with no evidence of progressive healing on radiographs for at least 3 mont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sistent fracture g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ence of callus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 and instability at fracture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ailure of healing without interven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Nonunion]]></a:t>
            </a:r>
            <a:br/>
            <a:br/>
            <a:b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trophic]]></a:t>
            </a:r>
            <a:br/>
            <a:r>
              <a:rPr lang="en-US" strike="noStrike" sz="1400" spc="0" u="none" cap="none">
                <a:solidFill>
                  <a:srgbClr val="1E293B">
                    <a:alpha val="100000"/>
                  </a:srgbClr>
                </a:solidFill>
                <a:latin typeface="Calibri"/>
              </a:rPr>
              <a:t><![CDATA[Abundant callus but unstable 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rophic]]></a:t>
            </a:r>
            <a:br/>
            <a:r>
              <a:rPr lang="en-US" strike="noStrike" sz="1400" spc="0" u="none" cap="none">
                <a:solidFill>
                  <a:srgbClr val="1E293B">
                    <a:alpha val="100000"/>
                  </a:srgbClr>
                </a:solidFill>
                <a:latin typeface="Calibri"/>
              </a:rPr>
              <a:t><![CDATA[Minimal biological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igotrophic]]></a:t>
            </a:r>
            <a:br/>
            <a:r>
              <a:rPr lang="en-US" strike="noStrike" sz="1400" spc="0" u="none" cap="none">
                <a:solidFill>
                  <a:srgbClr val="1E293B">
                    <a:alpha val="100000"/>
                  </a:srgbClr>
                </a:solidFill>
                <a:latin typeface="Calibri"/>
              </a:rPr>
              <a:t><![CDATA[Reduced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ptic nonunion]]></a:t>
            </a:r>
            <a:br/>
            <a:r>
              <a:rPr lang="en-US" strike="noStrike" sz="1400" spc="0" u="none" cap="none">
                <a:solidFill>
                  <a:srgbClr val="1E293B">
                    <a:alpha val="100000"/>
                  </a:srgbClr>
                </a:solidFill>
                <a:latin typeface="Calibri"/>
              </a:rPr>
              <a:t><![CDATA[Associated with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of Nonunion]]></a:t>
            </a:r>
            <a:br/>
            <a:br/>
            <a:br/>
            <a:r>
              <a:rPr lang="en-US" strike="noStrike" sz="1400" spc="0" u="none" cap="none">
                <a:solidFill>
                  <a:srgbClr val="1E293B">
                    <a:alpha val="100000"/>
                  </a:srgbClr>
                </a:solidFill>
                <a:latin typeface="Calibri"/>
              </a:rPr>
              <a:t><![CDATA[Several biological and mechanical factors contribute to the development of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dequate sta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 at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or blood supp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rge fracture ga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soft tissue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factors such as smoking or malnutr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s of Ilizarov Technique]]></a:t>
            </a:r>
            <a:br/>
            <a:br/>
            <a:br/>
            <a:r>
              <a:rPr lang="en-US" strike="noStrike" sz="1400" spc="0" u="none" cap="none">
                <a:solidFill>
                  <a:srgbClr val="1E293B">
                    <a:alpha val="100000"/>
                  </a:srgbClr>
                </a:solidFill>
                <a:latin typeface="Calibri"/>
              </a:rPr>
              <a:t><![CDATA[The Ilizarov technique is based on the principle of distraction osteogenesis. Controlled mechanical distraction stimulates new bone formation in the gap created by gradual separation of bon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r external fixat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osseous tensioned wi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distraction of bone se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generation of bone and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onents of Ilizarov Frame]]></a:t>
            </a:r>
            <a:br/>
            <a:br/>
            <a:br/>
            <a:br/>
            <a:br/>
            <a:br/>
            <a:br/>
            <a:br/>
            <a:r>
              <a:rPr lang="en-US" strike="noStrike" sz="1400" spc="0" u="none" cap="none">
                <a:solidFill>
                  <a:srgbClr val="1E293B">
                    <a:alpha val="100000"/>
                  </a:srgbClr>
                </a:solidFill>
                <a:latin typeface="Calibri"/>
              </a:rPr>
              <a:t><![CDATA[Component]]></a:t>
            </a:r>
            <a:br/>
            <a:r>
              <a:rPr lang="en-US" strike="noStrike" sz="1400" spc="0" u="none" cap="none">
                <a:solidFill>
                  <a:srgbClr val="1E293B">
                    <a:alpha val="100000"/>
                  </a:srgbClr>
                </a:solidFill>
                <a:latin typeface="Calibri"/>
              </a:rPr>
              <a:t><![CDATA[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r rings]]></a:t>
            </a:r>
            <a:br/>
            <a:r>
              <a:rPr lang="en-US" strike="noStrike" sz="1400" spc="0" u="none" cap="none">
                <a:solidFill>
                  <a:srgbClr val="1E293B">
                    <a:alpha val="100000"/>
                  </a:srgbClr>
                </a:solidFill>
                <a:latin typeface="Calibri"/>
              </a:rPr>
              <a:t><![CDATA[Provide structur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sioned wires]]></a:t>
            </a:r>
            <a:br/>
            <a:r>
              <a:rPr lang="en-US" strike="noStrike" sz="1400" spc="0" u="none" cap="none">
                <a:solidFill>
                  <a:srgbClr val="1E293B">
                    <a:alpha val="100000"/>
                  </a:srgbClr>
                </a:solidFill>
                <a:latin typeface="Calibri"/>
              </a:rPr>
              <a:t><![CDATA[Fix bone fra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necting rods]]></a:t>
            </a:r>
            <a:br/>
            <a:r>
              <a:rPr lang="en-US" strike="noStrike" sz="1400" spc="0" u="none" cap="none">
                <a:solidFill>
                  <a:srgbClr val="1E293B">
                    <a:alpha val="100000"/>
                  </a:srgbClr>
                </a:solidFill>
                <a:latin typeface="Calibri"/>
              </a:rPr>
              <a:t><![CDATA[Maintain frame stru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device]]></a:t>
            </a:r>
            <a:br/>
            <a:r>
              <a:rPr lang="en-US" strike="noStrike" sz="1400" spc="0" u="none" cap="none">
                <a:solidFill>
                  <a:srgbClr val="1E293B">
                    <a:alpha val="100000"/>
                  </a:srgbClr>
                </a:solidFill>
                <a:latin typeface="Calibri"/>
              </a:rPr>
              <a:t><![CDATA[Gradually separate bon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ransport]]></a:t>
            </a:r>
            <a:br/>
            <a:br/>
            <a:br/>
            <a:r>
              <a:rPr lang="en-US" strike="noStrike" sz="1400" spc="0" u="none" cap="none">
                <a:solidFill>
                  <a:srgbClr val="1E293B">
                    <a:alpha val="100000"/>
                  </a:srgbClr>
                </a:solidFill>
                <a:latin typeface="Calibri"/>
              </a:rPr>
              <a:t><![CDATA[Bone transport is a technique used to reconstruct large bone defects. A segment of bone is gradually moved across the defect while new bone forms in the distraction ga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otomy performed away from defe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segment gradually transpor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generate bone forms behind transport se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ect eventually filled with new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Ilizarov Method]]></a:t>
            </a:r>
            <a:br/>
            <a:br/>
            <a:br/>
            <a:r>
              <a:rPr lang="en-US" strike="noStrike" sz="1400" spc="0" u="none" cap="none">
                <a:solidFill>
                  <a:srgbClr val="1E293B">
                    <a:alpha val="100000"/>
                  </a:srgbClr>
                </a:solidFill>
                <a:latin typeface="Calibri"/>
              </a:rPr>
              <a:t><![CDATA[Infected 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rge bone defec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b length discrepa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genital deformit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x fractures with bone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ges of Distraction Osteogenesis]]></a:t>
            </a:r>
            <a:br/>
            <a:br/>
            <a:br/>
            <a:br/>
            <a:br/>
            <a:br/>
            <a:br/>
            <a:br/>
            <a:r>
              <a:rPr lang="en-US" strike="noStrike" sz="1400" spc="0" u="none" cap="none">
                <a:solidFill>
                  <a:srgbClr val="1E293B">
                    <a:alpha val="100000"/>
                  </a:srgbClr>
                </a:solidFill>
                <a:latin typeface="Calibri"/>
              </a:rPr>
              <a:t><![CDATA[Stage]]></a:t>
            </a:r>
            <a:br/>
            <a:r>
              <a:rPr lang="en-US" strike="noStrike" sz="1400" spc="0" u="none" cap="none">
                <a:solidFill>
                  <a:srgbClr val="1E293B">
                    <a:alpha val="100000"/>
                  </a:srgbClr>
                </a:solidFill>
                <a:latin typeface="Calibri"/>
              </a:rPr>
              <a:t><![CDATA[Descrip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ncy phase]]></a:t>
            </a:r>
            <a:br/>
            <a:r>
              <a:rPr lang="en-US" strike="noStrike" sz="1400" spc="0" u="none" cap="none">
                <a:solidFill>
                  <a:srgbClr val="1E293B">
                    <a:alpha val="100000"/>
                  </a:srgbClr>
                </a:solidFill>
                <a:latin typeface="Calibri"/>
              </a:rPr>
              <a:t><![CDATA[Initial healing period after cortic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phase]]></a:t>
            </a:r>
            <a:br/>
            <a:r>
              <a:rPr lang="en-US" strike="noStrike" sz="1400" spc="0" u="none" cap="none">
                <a:solidFill>
                  <a:srgbClr val="1E293B">
                    <a:alpha val="100000"/>
                  </a:srgbClr>
                </a:solidFill>
                <a:latin typeface="Calibri"/>
              </a:rPr>
              <a:t><![CDATA[Gradual separation of bone seg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olidation phase]]></a:t>
            </a:r>
            <a:br/>
            <a:r>
              <a:rPr lang="en-US" strike="noStrike" sz="1400" spc="0" u="none" cap="none">
                <a:solidFill>
                  <a:srgbClr val="1E293B">
                    <a:alpha val="100000"/>
                  </a:srgbClr>
                </a:solidFill>
                <a:latin typeface="Calibri"/>
              </a:rPr>
              <a:t><![CDATA[New bone matures and strengthe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dvantages of Ilizarov Technique]]></a:t>
            </a:r>
            <a:br/>
            <a:br/>
            <a:br/>
            <a:r>
              <a:rPr lang="en-US" strike="noStrike" sz="1400" spc="0" u="none" cap="none">
                <a:solidFill>
                  <a:srgbClr val="1E293B">
                    <a:alpha val="100000"/>
                  </a:srgbClr>
                </a:solidFill>
                <a:latin typeface="Calibri"/>
              </a:rPr>
              <a:t><![CDATA[Simultaneous treatment of infection and bone defe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dual correction of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ws weight bearing during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rves blood supply to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Pin tract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oint stiff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layed consolid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discomf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Nonunion & Bone Transport — Ilizarov]]></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Ilizarov technique based on distraction osteogen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transport used for large bone defec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ircular external fixator is key compon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ight bearing often allowed during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Ilizarov GA. The tension-stress effect on tissue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Orthobullets – Nonunion and Ilizarov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Nonunion & Bone Transport — Ilizarov]]></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2026-10-04T09:38:15Z</dcterms:created>
  <dcterms:modified xsi:type="dcterms:W3CDTF">2026-10-04T09:38:15Z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