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7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Bone Transport — Ilizarov]]></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New bone matures and strength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Ilizarov Technique]]></a:t>
            </a:r>
            <a:br/>
            <a:br/>
            <a:br/>
            <a:r>
              <a:rPr lang="en-US" strike="noStrike" sz="1400" spc="0" u="none" cap="none">
                <a:solidFill>
                  <a:srgbClr val="1E293B">
                    <a:alpha val="100000"/>
                  </a:srgbClr>
                </a:solidFill>
                <a:latin typeface="Calibri"/>
              </a:rPr>
              <a:t><![CDATA[Simultaneous treatment of infection and bone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correction of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weight bearing during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discomf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ed for 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 is key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bearing often allowed dur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stress effect on tissue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Orthobullets – Nonunion and Ilizarov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Bone Transport — Ilizarov]]></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lizarov fixator allows bone transport for segmental loss. Principle: distraction osteogenesis by gradual tension on callus. Indications: infected nonunion, bone loss, deformity correction. Protocol: latency 5–7 days, distraction 1 mm/day (0.25×4). Complications: pin site infection, joint stiffness, regenerate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Nonunion refers to failure of a fracture to heal within an expected time frame and without further surgical intervention. It is a significant complication in orthopaedic trauma and may result in pain, deformity, limb shortening, and functional disability. Management of nonunion depends on the underlying cause and may involve biological stimulation, mechanical stabilization, or reconstruction techniq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method is a revolutionary technique used for treating complex nonunions, bone defects, deformities, and limb length discrepancies. Developed by the Russian orthopaedic surgeon Gavriil Ilizarov, this method uses circular external fixation and controlled distraction osteogenesis to regenerate bone and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ing the Ilizarov technique is particularly useful in cases of infected nonunion and large segmental bone defects where conventional fixation methods are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a:t>
            </a:r>
            <a:br/>
            <a:br/>
            <a:br/>
            <a:r>
              <a:rPr lang="en-US" strike="noStrike" sz="1400" spc="0" u="none" cap="none">
                <a:solidFill>
                  <a:srgbClr val="1E293B">
                    <a:alpha val="100000"/>
                  </a:srgbClr>
                </a:solidFill>
                <a:latin typeface="Calibri"/>
              </a:rPr>
              <a:t><![CDATA[Nonunion is defined as failure of fracture healing after an adequate period of time, typically 6–9 months, with no evidence of progressive healing on radiographs for at least 3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instability at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healing without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onunion]]></a:t>
            </a:r>
            <a:br/>
            <a:br/>
            <a:b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a:t>
            </a:r>
            <a:br/>
            <a:r>
              <a:rPr lang="en-US" strike="noStrike" sz="1400" spc="0" u="none" cap="none">
                <a:solidFill>
                  <a:srgbClr val="1E293B">
                    <a:alpha val="100000"/>
                  </a:srgbClr>
                </a:solidFill>
                <a:latin typeface="Calibri"/>
              </a:rPr>
              <a:t><![CDATA[Abundant callus but un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a:t>
            </a:r>
            <a:br/>
            <a:r>
              <a:rPr lang="en-US" strike="noStrike" sz="1400" spc="0" u="none" cap="none">
                <a:solidFill>
                  <a:srgbClr val="1E293B">
                    <a:alpha val="100000"/>
                  </a:srgbClr>
                </a:solidFill>
                <a:latin typeface="Calibri"/>
              </a:rPr>
              <a:t><![CDATA[Minimal biolog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Reduced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ptic nonunion]]></a:t>
            </a:r>
            <a:br/>
            <a:r>
              <a:rPr lang="en-US" strike="noStrike" sz="1400" spc="0" u="none" cap="none">
                <a:solidFill>
                  <a:srgbClr val="1E293B">
                    <a:alpha val="100000"/>
                  </a:srgbClr>
                </a:solidFill>
                <a:latin typeface="Calibri"/>
              </a:rPr>
              <a:t><![CDATA[Associated wit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a:t>
            </a:r>
            <a:br/>
            <a:br/>
            <a:br/>
            <a:r>
              <a:rPr lang="en-US" strike="noStrike" sz="1400" spc="0" u="none" cap="none">
                <a:solidFill>
                  <a:srgbClr val="1E293B">
                    <a:alpha val="100000"/>
                  </a:srgbClr>
                </a:solidFill>
                <a:latin typeface="Calibri"/>
              </a:rPr>
              <a:t><![CDATA[Several biological and mechanical factors contribute to the develop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dequat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t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factors such as smoking or 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Ilizarov Technique]]></a:t>
            </a:r>
            <a:br/>
            <a:br/>
            <a:br/>
            <a:r>
              <a:rPr lang="en-US" strike="noStrike" sz="1400" spc="0" u="none" cap="none">
                <a:solidFill>
                  <a:srgbClr val="1E293B">
                    <a:alpha val="100000"/>
                  </a:srgbClr>
                </a:solidFill>
                <a:latin typeface="Calibri"/>
              </a:rPr>
              <a:t><![CDATA[The Ilizarov technique is based on the principle of distraction osteogenesis. Controlled mechanical distraction stimulates new bone formation in the gap created by 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osseous tensioned 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of bone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ion of bone and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Frame]]></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rings]]></a:t>
            </a:r>
            <a:br/>
            <a:r>
              <a:rPr lang="en-US" strike="noStrike" sz="1400" spc="0" u="none" cap="none">
                <a:solidFill>
                  <a:srgbClr val="1E293B">
                    <a:alpha val="100000"/>
                  </a:srgbClr>
                </a:solidFill>
                <a:latin typeface="Calibri"/>
              </a:rPr>
              <a:t><![CDATA[Provide structur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Fix bon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Maintain fram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device]]></a:t>
            </a:r>
            <a:br/>
            <a:r>
              <a:rPr lang="en-US" strike="noStrike" sz="1400" spc="0" u="none" cap="none">
                <a:solidFill>
                  <a:srgbClr val="1E293B">
                    <a:alpha val="100000"/>
                  </a:srgbClr>
                </a:solidFill>
                <a:latin typeface="Calibri"/>
              </a:rPr>
              <a:t><![CDATA[Gradually separate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a:t>
            </a:r>
            <a:br/>
            <a:br/>
            <a:br/>
            <a:r>
              <a:rPr lang="en-US" strike="noStrike" sz="1400" spc="0" u="none" cap="none">
                <a:solidFill>
                  <a:srgbClr val="1E293B">
                    <a:alpha val="100000"/>
                  </a:srgbClr>
                </a:solidFill>
                <a:latin typeface="Calibri"/>
              </a:rPr>
              <a:t><![CDATA[Bone transport is a technique used to reconstruct large bone defects. A segment of bone is gradually moved across the defect while new bone forms in the distraction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tomy performed away from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egment gradually transpor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e bone forms behind transport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eventually filled with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Ilizarov Method]]></a:t>
            </a:r>
            <a:br/>
            <a:br/>
            <a:b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fractures with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istraction Osteogenesis]]></a:t>
            </a:r>
            <a:br/>
            <a:br/>
            <a:b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eriod after cortic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2026-05-25T03:08:39Z</dcterms:created>
  <dcterms:modified xsi:type="dcterms:W3CDTF">2026-05-25T03:08:39Z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