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979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Myositis Ossifican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yositis Ossifica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s of Development]]></a:t>
            </a:r>
            <a:br/>
            <a:br/>
            <a:br/>
            <a:r>
              <a:rPr lang="en-US" strike="noStrike" sz="1400" spc="0" u="none" cap="none">
                <a:solidFill>
                  <a:srgbClr val="1E293B">
                    <a:alpha val="100000"/>
                  </a:srgbClr>
                </a:solidFill>
                <a:latin typeface="Calibri"/>
              </a:rPr>
              <a:t><![CDATA[Myositis ossificans evolves through distinct stages over ti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Time Period]]></a:t>
            </a:r>
            <a:br/>
            <a:r>
              <a:rPr lang="en-US" strike="noStrike" sz="1400" spc="0" u="none" cap="none">
                <a:solidFill>
                  <a:srgbClr val="1E293B">
                    <a:alpha val="100000"/>
                  </a:srgbClr>
                </a:solidFill>
                <a:latin typeface="Calibri"/>
              </a:rPr>
              <a:t><![CDATA[Characterist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stage]]></a:t>
            </a:r>
            <a:br/>
            <a:r>
              <a:rPr lang="en-US" strike="noStrike" sz="1400" spc="0" u="none" cap="none">
                <a:solidFill>
                  <a:srgbClr val="1E293B">
                    <a:alpha val="100000"/>
                  </a:srgbClr>
                </a:solidFill>
                <a:latin typeface="Calibri"/>
              </a:rPr>
              <a:t><![CDATA[0–2 weeks]]></a:t>
            </a:r>
            <a:br/>
            <a:r>
              <a:rPr lang="en-US" strike="noStrike" sz="1400" spc="0" u="none" cap="none">
                <a:solidFill>
                  <a:srgbClr val="1E293B">
                    <a:alpha val="100000"/>
                  </a:srgbClr>
                </a:solidFill>
                <a:latin typeface="Calibri"/>
              </a:rPr>
              <a:t><![CDATA[Painful swelling without calcif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mediate stage]]></a:t>
            </a:r>
            <a:br/>
            <a:r>
              <a:rPr lang="en-US" strike="noStrike" sz="1400" spc="0" u="none" cap="none">
                <a:solidFill>
                  <a:srgbClr val="1E293B">
                    <a:alpha val="100000"/>
                  </a:srgbClr>
                </a:solidFill>
                <a:latin typeface="Calibri"/>
              </a:rPr>
              <a:t><![CDATA[2–6 weeks]]></a:t>
            </a:r>
            <a:br/>
            <a:r>
              <a:rPr lang="en-US" strike="noStrike" sz="1400" spc="0" u="none" cap="none">
                <a:solidFill>
                  <a:srgbClr val="1E293B">
                    <a:alpha val="100000"/>
                  </a:srgbClr>
                </a:solidFill>
                <a:latin typeface="Calibri"/>
              </a:rPr>
              <a:t><![CDATA[Beginning of peripheral calcif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ture stage]]></a:t>
            </a:r>
            <a:br/>
            <a:r>
              <a:rPr lang="en-US" strike="noStrike" sz="1400" spc="0" u="none" cap="none">
                <a:solidFill>
                  <a:srgbClr val="1E293B">
                    <a:alpha val="100000"/>
                  </a:srgbClr>
                </a:solidFill>
                <a:latin typeface="Calibri"/>
              </a:rPr>
              <a:t><![CDATA[6–12 weeks]]></a:t>
            </a:r>
            <a:br/>
            <a:r>
              <a:rPr lang="en-US" strike="noStrike" sz="1400" spc="0" u="none" cap="none">
                <a:solidFill>
                  <a:srgbClr val="1E293B">
                    <a:alpha val="100000"/>
                  </a:srgbClr>
                </a:solidFill>
                <a:latin typeface="Calibri"/>
              </a:rPr>
              <a:t><![CDATA[Well formed bone at periph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yositis Ossifica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Features]]></a:t>
            </a:r>
            <a:br/>
            <a:br/>
            <a:br/>
            <a:r>
              <a:rPr lang="en-US" strike="noStrike" sz="1400" spc="0" u="none" cap="none">
                <a:solidFill>
                  <a:srgbClr val="1E293B">
                    <a:alpha val="100000"/>
                  </a:srgbClr>
                </a:solidFill>
                <a:latin typeface="Calibri"/>
              </a:rPr>
              <a:t><![CDATA[Radiographic findings depend on the stage of the lesion. Early radiographs may appear normal, while later images demonstrate characteristic calcification patter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Radiographic Finding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stage]]></a:t>
            </a:r>
            <a:br/>
            <a:r>
              <a:rPr lang="en-US" strike="noStrike" sz="1400" spc="0" u="none" cap="none">
                <a:solidFill>
                  <a:srgbClr val="1E293B">
                    <a:alpha val="100000"/>
                  </a:srgbClr>
                </a:solidFill>
                <a:latin typeface="Calibri"/>
              </a:rPr>
              <a:t><![CDATA[Soft tissue swel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mediate stage]]></a:t>
            </a:r>
            <a:br/>
            <a:r>
              <a:rPr lang="en-US" strike="noStrike" sz="1400" spc="0" u="none" cap="none">
                <a:solidFill>
                  <a:srgbClr val="1E293B">
                    <a:alpha val="100000"/>
                  </a:srgbClr>
                </a:solidFill>
                <a:latin typeface="Calibri"/>
              </a:rPr>
              <a:t><![CDATA[Peripheral calcif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ture stage]]></a:t>
            </a:r>
            <a:br/>
            <a:r>
              <a:rPr lang="en-US" strike="noStrike" sz="1400" spc="0" u="none" cap="none">
                <a:solidFill>
                  <a:srgbClr val="1E293B">
                    <a:alpha val="100000"/>
                  </a:srgbClr>
                </a:solidFill>
                <a:latin typeface="Calibri"/>
              </a:rPr>
              <a:t><![CDATA[Well defined ossified ma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resence of mature bone at the periphery with less mature tissue centrally is known as the zonal phenomen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yositis Ossifica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fferential Diagnosis]]></a:t>
            </a:r>
            <a:br/>
            <a:br/>
            <a:br/>
            <a:r>
              <a:rPr lang="en-US" strike="noStrike" sz="1400" spc="0" u="none" cap="none">
                <a:solidFill>
                  <a:srgbClr val="1E293B">
                    <a:alpha val="100000"/>
                  </a:srgbClr>
                </a:solidFill>
                <a:latin typeface="Calibri"/>
              </a:rPr>
              <a:t><![CDATA[Myositis ossificans may resemble malignant tumors in early stages, making differential diagnosis importa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dition]]></a:t>
            </a:r>
            <a:br/>
            <a:r>
              <a:rPr lang="en-US" strike="noStrike" sz="1400" spc="0" u="none" cap="none">
                <a:solidFill>
                  <a:srgbClr val="1E293B">
                    <a:alpha val="100000"/>
                  </a:srgbClr>
                </a:solidFill>
                <a:latin typeface="Calibri"/>
              </a:rPr>
              <a:t><![CDATA[Distinguishing Fea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sarcoma]]></a:t>
            </a:r>
            <a:br/>
            <a:r>
              <a:rPr lang="en-US" strike="noStrike" sz="1400" spc="0" u="none" cap="none">
                <a:solidFill>
                  <a:srgbClr val="1E293B">
                    <a:alpha val="100000"/>
                  </a:srgbClr>
                </a:solidFill>
                <a:latin typeface="Calibri"/>
              </a:rPr>
              <a:t><![CDATA[Central mineralization patter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ft tissue sarcoma]]></a:t>
            </a:r>
            <a:br/>
            <a:r>
              <a:rPr lang="en-US" strike="noStrike" sz="1400" spc="0" u="none" cap="none">
                <a:solidFill>
                  <a:srgbClr val="1E293B">
                    <a:alpha val="100000"/>
                  </a:srgbClr>
                </a:solidFill>
                <a:latin typeface="Calibri"/>
              </a:rPr>
              <a:t><![CDATA[Aggressive growth patter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lcified hematoma]]></a:t>
            </a:r>
            <a:br/>
            <a:r>
              <a:rPr lang="en-US" strike="noStrike" sz="1400" spc="0" u="none" cap="none">
                <a:solidFill>
                  <a:srgbClr val="1E293B">
                    <a:alpha val="100000"/>
                  </a:srgbClr>
                </a:solidFill>
                <a:latin typeface="Calibri"/>
              </a:rPr>
              <a:t><![CDATA[History of trauma without zonal patter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r>
              <a:rPr lang="en-US" strike="noStrike" sz="1400" spc="0" u="none" cap="none">
                <a:solidFill>
                  <a:srgbClr val="1E293B">
                    <a:alpha val="100000"/>
                  </a:srgbClr>
                </a:solidFill>
                <a:latin typeface="Calibri"/>
              </a:rPr>
              <a:t><![CDATA[Most cases of myositis ossificans are managed conservatively because the condition often resolves gradually over ti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yositis Ossifica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t and activity modif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othera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steroidal anti inflammatory drug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ual return to a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excision may be considered in cases where the lesion causes persistent pain or functional limitation. Surgery should be delayed until the lesion has fully matu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Exam Points]]></a:t>
            </a:r>
            <a:br/>
            <a:br/>
            <a:br/>
            <a:r>
              <a:rPr lang="en-US" strike="noStrike" sz="1400" spc="0" u="none" cap="none">
                <a:solidFill>
                  <a:srgbClr val="1E293B">
                    <a:alpha val="100000"/>
                  </a:srgbClr>
                </a:solidFill>
                <a:latin typeface="Calibri"/>
              </a:rPr>
              <a:t><![CDATA[Most commonly follows muscle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Quadriceps muscle is most commonly affec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Zonal phenomenon is characteristic radiographic fea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yositis Ossifica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y mimic osteosarcoma in early stag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ases managed conservativ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1. Campbell WC. Campbells Operative Orthopaedics. 14th Edition.]]></a:t>
            </a:r>
            <a:br/>
            <a:r>
              <a:rPr lang="en-US" strike="noStrike" sz="1200" spc="0" u="none" cap="none">
                <a:solidFill>
                  <a:srgbClr val="1E293B">
                    <a:alpha val="100000"/>
                  </a:srgbClr>
                </a:solidFill>
                <a:latin typeface="Calibri"/>
              </a:rPr>
              <a:t><![CDATA[2. Rockwood CA. Rockwood and Greens Fractures in Adults. 9th Edition.]]></a:t>
            </a:r>
            <a:br/>
            <a:r>
              <a:rPr lang="en-US" strike="noStrike" sz="1200" spc="0" u="none" cap="none">
                <a:solidFill>
                  <a:srgbClr val="1E293B">
                    <a:alpha val="100000"/>
                  </a:srgbClr>
                </a:solidFill>
                <a:latin typeface="Calibri"/>
              </a:rPr>
              <a:t><![CDATA[3. Enneking WF. Musculoskeletal Tumor Surgery.]]></a:t>
            </a:r>
            <a:br/>
            <a:r>
              <a:rPr lang="en-US" strike="noStrike" sz="1200" spc="0" u="none" cap="none">
                <a:solidFill>
                  <a:srgbClr val="1E293B">
                    <a:alpha val="100000"/>
                  </a:srgbClr>
                </a:solidFill>
                <a:latin typeface="Calibri"/>
              </a:rPr>
              <a:t><![CDATA[4. American Academy of Orthopaedic Surgeons Educational Resourc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Myositis Ossifican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Heterotopic ossification in muscle after trauma or neurological injury. Common sites: quadriceps, brachialis, adductors. Symptoms: painful swelling → hard mass, ↓ROM. Radiology: peripheral calcification with central lucency (zoning). Treatment: rest, NSAIDs, physio; excision after maturation (>6–12 mo).]]></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yositis Ossifica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Myositis ossificans is a benign condition characterized by heterotopic bone formation within muscle or soft tissue. It most commonly occurs following trauma and is frequently seen in young athletes after muscle contusions or repeated injuries. The condition results from abnormal differentiation of mesenchymal cells into osteoblasts, leading to ectopic bone formation within soft tissu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yositis Ossifica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term myositis ossificans is somewhat misleading because the condition is not primarily inflammatory. Instead, it represents a process of heterotopic ossification occurring within damaged soft tissue. The condition usually develops gradually over several weeks following injury and may present as a painful swelling or palpable mass within a musc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yositis Ossifica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orthopaedic practice, myositis ossificans is important because it may mimic malignant bone tumors on early imaging studies. Careful clinical evaluation and imaging interpretation are therefore essential to avoid unnecessary biopsy or aggressive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The hallmark radiological feature of myositis ossificans is the zonal phenomenon, where mature bone forms at the periphery of the le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yositis Ossifica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tiology]]></a:t>
            </a:r>
            <a:br/>
            <a:br/>
            <a:br/>
            <a:r>
              <a:rPr lang="en-US" strike="noStrike" sz="1400" spc="0" u="none" cap="none">
                <a:solidFill>
                  <a:srgbClr val="1E293B">
                    <a:alpha val="100000"/>
                  </a:srgbClr>
                </a:solidFill>
                <a:latin typeface="Calibri"/>
              </a:rPr>
              <a:t><![CDATA[Myositis ossificans most commonly develops following trauma to muscle tissue. However, several other conditions may lead to heterotopic ossification within soft tissu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a:t>
            </a:r>
            <a:br/>
            <a:r>
              <a:rPr lang="en-US" strike="noStrike" sz="1400" spc="0" u="none" cap="none">
                <a:solidFill>
                  <a:srgbClr val="1E293B">
                    <a:alpha val="100000"/>
                  </a:srgbClr>
                </a:solidFill>
                <a:latin typeface="Calibri"/>
              </a:rPr>
              <a:t><![CDATA[Examp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trauma]]></a:t>
            </a:r>
            <a:br/>
            <a:r>
              <a:rPr lang="en-US" strike="noStrike" sz="1400" spc="0" u="none" cap="none">
                <a:solidFill>
                  <a:srgbClr val="1E293B">
                    <a:alpha val="100000"/>
                  </a:srgbClr>
                </a:solidFill>
                <a:latin typeface="Calibri"/>
              </a:rPr>
              <a:t><![CDATA[Muscle contu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petitive injury]]></a:t>
            </a:r>
            <a:br/>
            <a:r>
              <a:rPr lang="en-US" strike="noStrike" sz="1400" spc="0" u="none" cap="none">
                <a:solidFill>
                  <a:srgbClr val="1E293B">
                    <a:alpha val="100000"/>
                  </a:srgbClr>
                </a:solidFill>
                <a:latin typeface="Calibri"/>
              </a:rPr>
              <a:t><![CDATA[Sports related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ery]]></a:t>
            </a:r>
            <a:br/>
            <a:r>
              <a:rPr lang="en-US" strike="noStrike" sz="1400" spc="0" u="none" cap="none">
                <a:solidFill>
                  <a:srgbClr val="1E293B">
                    <a:alpha val="100000"/>
                  </a:srgbClr>
                </a:solidFill>
                <a:latin typeface="Calibri"/>
              </a:rPr>
              <a:t><![CDATA[Orthopaedic proced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logical injury]]></a:t>
            </a:r>
            <a:br/>
            <a:r>
              <a:rPr lang="en-US" strike="noStrike" sz="1400" spc="0" u="none" cap="none">
                <a:solidFill>
                  <a:srgbClr val="1E293B">
                    <a:alpha val="100000"/>
                  </a:srgbClr>
                </a:solidFill>
                <a:latin typeface="Calibri"/>
              </a:rPr>
              <a:t><![CDATA[Spinal cord injury, head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enetic conditions]]></a:t>
            </a:r>
            <a:br/>
            <a:r>
              <a:rPr lang="en-US" strike="noStrike" sz="1400" spc="0" u="none" cap="none">
                <a:solidFill>
                  <a:srgbClr val="1E293B">
                    <a:alpha val="100000"/>
                  </a:srgbClr>
                </a:solidFill>
                <a:latin typeface="Calibri"/>
              </a:rPr>
              <a:t><![CDATA[Fibrodysplasia ossificans progressiv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yositis Ossifica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umatic myositis ossificans accounts for the majority of cases encountered in orthopaedic practi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Sites]]></a:t>
            </a:r>
            <a:br/>
            <a:br/>
            <a:br/>
            <a:r>
              <a:rPr lang="en-US" strike="noStrike" sz="1400" spc="0" u="none" cap="none">
                <a:solidFill>
                  <a:srgbClr val="1E293B">
                    <a:alpha val="100000"/>
                  </a:srgbClr>
                </a:solidFill>
                <a:latin typeface="Calibri"/>
              </a:rPr>
              <a:t><![CDATA[Myositis ossificans usually occurs in large muscles that are susceptible to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Quadriceps mus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achialis mus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ductor musc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luteal musc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mong these locations, the quadriceps muscle is the most commonly affected site because it is frequently injured in contact spor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yositis Ossifica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a:t>
            </a:r>
            <a:br/>
            <a:br/>
            <a:br/>
            <a:r>
              <a:rPr lang="en-US" strike="noStrike" sz="1400" spc="0" u="none" cap="none">
                <a:solidFill>
                  <a:srgbClr val="1E293B">
                    <a:alpha val="100000"/>
                  </a:srgbClr>
                </a:solidFill>
                <a:latin typeface="Calibri"/>
              </a:rPr>
              <a:t><![CDATA[Following muscle injury, hemorrhage and inflammation occur within the affected tissue. Mesenchymal stem cells present in the damaged area may differentiate into osteoblasts, resulting in the formation of bone within soft tissu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rocess progresses through several stages, eventually producing a well-organized mass of mature bone surrounding a central area of immature tiss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yositis Ossifica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haracteristic zonal pattern of maturation distinguishes myositis ossificans from malignant bone tumo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Patients typically present with pain, swelling, and restricted movement of the affected limb. Symptoms usually develop several weeks after the initial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at site of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lpable mass within mus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duced range of mo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scle stiff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ass gradually becomes firmer as ossification progres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2026-07-28T01:52:05Z</dcterms:created>
  <dcterms:modified xsi:type="dcterms:W3CDTF">2026-07-28T01:52:05Z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