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441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ngled Extremity Severity Score (MES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30 years]]></a:t>
            </a:r>
            <a:b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Young patients have the greatest healing and rehabilitation pot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0–50 years]]></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Intermediate healing and rehabilitation capa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50 years]]></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Reduced physiological reserve; poorer healing; poorer rehabilitation outcomes after limb salvag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MESS Score]]></a:t>
            </a:r>
            <a:br/>
            <a:r>
              <a:rPr lang="en-US" strike="noStrike" sz="1400" spc="0" u="none" cap="none">
                <a:solidFill>
                  <a:srgbClr val="1E293B">
                    <a:alpha val="100000"/>
                  </a:srgbClr>
                </a:solidFill>
                <a:latin typeface="Calibri"/>
              </a:rPr>
              <a:t><![CDATA[Interpretation]]></a:t>
            </a:r>
            <a:br/>
            <a:r>
              <a:rPr lang="en-US" strike="noStrike" sz="1400" spc="0" u="none" cap="none">
                <a:solidFill>
                  <a:srgbClr val="1E293B">
                    <a:alpha val="100000"/>
                  </a:srgbClr>
                </a:solidFill>
                <a:latin typeface="Calibri"/>
              </a:rPr>
              <a:t><![CDATA[Clinical 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a:t>
            </a:r>
            <a:br/>
            <a:r>
              <a:rPr lang="en-US" strike="noStrike" sz="1400" spc="0" u="none" cap="none">
                <a:solidFill>
                  <a:srgbClr val="1E293B">
                    <a:alpha val="100000"/>
                  </a:srgbClr>
                </a:solidFill>
                <a:latin typeface="Calibri"/>
              </a:rPr>
              <a:t><![CDATA[Limb salvage likely feasible]]></a:t>
            </a:r>
            <a:br/>
            <a:r>
              <a:rPr lang="en-US" strike="noStrike" sz="1400" spc="0" u="none" cap="none">
                <a:solidFill>
                  <a:srgbClr val="1E293B">
                    <a:alpha val="100000"/>
                  </a:srgbClr>
                </a:solidFill>
                <a:latin typeface="Calibri"/>
              </a:rPr>
              <a:t><![CDATA[Proceed with limb salvage attempt; vascular reconstruction if needed; orthopaedic stabilisation; plastic surgery for soft tissue coverage; multidisciplinary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a:t>
            </a:r>
            <a:br/>
            <a:r>
              <a:rPr lang="en-US" strike="noStrike" sz="1400" spc="0" u="none" cap="none">
                <a:solidFill>
                  <a:srgbClr val="1E293B">
                    <a:alpha val="100000"/>
                  </a:srgbClr>
                </a:solidFill>
                <a:latin typeface="Calibri"/>
              </a:rPr>
              <a:t><![CDATA[Amputation likely required]]></a:t>
            </a:r>
            <a:br/>
            <a:r>
              <a:rPr lang="en-US" strike="noStrike" sz="1400" spc="0" u="none" cap="none">
                <a:solidFill>
                  <a:srgbClr val="1E293B">
                    <a:alpha val="100000"/>
                  </a:srgbClr>
                </a:solidFill>
                <a:latin typeface="Calibri"/>
              </a:rPr>
              <a:t><![CDATA[Strong predictor of amputation in the original series; however, in modern practice, MESS ≥7 is an indication for careful clinical assessment and multidisciplinary decision-making — NOT an absolute indication for amputation; the LEAP study demonstrated that MESS was a poor predictor of functional outcomes between salvage and amputation grou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chaemia Doubling Rule]]></a:t>
            </a:r>
            <a:br/>
            <a:br/>
            <a:r>
              <a:rPr lang="en-US" strike="noStrike" sz="1400" spc="0" u="none" cap="none">
                <a:solidFill>
                  <a:srgbClr val="1E293B">
                    <a:alpha val="100000"/>
                  </a:srgbClr>
                </a:solidFill>
                <a:latin typeface="Calibri"/>
              </a:rPr>
              <a:t><![CDATA[The ischaemia score is doubled if the duration of limb ischaemia exceeds 6 hours; this reflects the dramatically worsened prognosis with prolonged ischaemia — after 6 hours of complete ischaemia, irreversible muscle necrosis, reperfusion injury (myonecrosis, hyperkalaemia, myoglobinuria, renal failure — `crush syndrome`), and compartment syndrome substantially increase the risk of a failed limb salvage attempt and systemic complications; a patient with complete ischaemia (>6 hours) scores 6 points from the ischaemia domain alone — a MESS of at least 6 from this single factor]]>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actical implication: ischaemia time is directly modifiable by prompt diagnosis, emergency vascular referral, and timely revascularisation; temporary intravascular shunts can restore perfusion while definitive vascular and orthopaedic planning proceeds; every hour of delay increases MESS and reduces the chance of successful limb salv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ations of MESS — The LEAP Study]]></a:t>
            </a:r>
            <a:br/>
            <a:br/>
            <a:r>
              <a:rPr lang="en-US" strike="noStrike" sz="1400" spc="0" u="none" cap="none">
                <a:solidFill>
                  <a:srgbClr val="1E293B">
                    <a:alpha val="100000"/>
                  </a:srgbClr>
                </a:solidFill>
                <a:latin typeface="Calibri"/>
              </a:rPr>
              <a:t><![CDATA[LEAP study (Lower Extremity Assessment Project — Bosse MJ et al., NEJM 2002): the most important study on mangled extremity management; a prospective multicentre study of 569 patients with severe lower extremity injuries; key findings: (1) at 2 years follow-up, functional outcomes (Sickness Impact Profile — SIP score) were equivalent between limb salvage and amputation groups; (2) the MESS score was a poor predictor of functional outcomes — MESS did NOT distinguish patients who would have better function with limb salvage vs amputation; (3) factors that predicted poor functional outcome regardless of treatment included: lower socioeconomic status, lack of private health insurance, lower education level, poor social support, smoking; (4) re-hospitalisation rates were higher in the limb salvage group; (5) a high proportion of limb salvage patients ultimately required late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ications for practice: MESS should be used as ONE input into the decision-making process, NOT as the sole determinant; the decision between limb salvage and amputation must consider: the patient`s overall physiological status; the nature of the injury (vascular, bone, nerve, soft tissue); the patient`s occupation, social circumstances, and rehabilitation potential; the available surgical expertise; the patient`s own informed preference; a well-performed amputation followed by excellent prosthetic rehabilitation often provides better functional outcomes than a prolonged, multiply re-operated limb salvage attemp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Mangled Extremity Scoring Systems]]></a:t>
            </a:r>
            <a:br/>
            <a:br/>
            <a:br/>
            <a:b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Components]]></a:t>
            </a:r>
            <a:br/>
            <a:r>
              <a:rPr lang="en-US" strike="noStrike" sz="1400" spc="0" u="none" cap="none">
                <a:solidFill>
                  <a:srgbClr val="1E293B">
                    <a:alpha val="100000"/>
                  </a:srgbClr>
                </a:solidFill>
                <a:latin typeface="Calibri"/>
              </a:rPr>
              <a:t><![CDATA[Threshold]]></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SS (Johansen 1990)]]></a:t>
            </a:r>
            <a:br/>
            <a:r>
              <a:rPr lang="en-US" strike="noStrike" sz="1400" spc="0" u="none" cap="none">
                <a:solidFill>
                  <a:srgbClr val="1E293B">
                    <a:alpha val="100000"/>
                  </a:srgbClr>
                </a:solidFill>
                <a:latin typeface="Calibri"/>
              </a:rPr>
              <a:t><![CDATA[Skeletal/soft tissue + ischaemia (×2 if >6 hrs) + shock + age]]></a:t>
            </a:r>
            <a:br/>
            <a:r>
              <a:rPr lang="en-US" strike="noStrike" sz="1400" spc="0" u="none" cap="none">
                <a:solidFill>
                  <a:srgbClr val="1E293B">
                    <a:alpha val="100000"/>
                  </a:srgbClr>
                </a:solidFill>
                <a:latin typeface="Calibri"/>
              </a:rPr>
              <a:t><![CDATA[≥7 = amputation]]></a:t>
            </a:r>
            <a:br/>
            <a:r>
              <a:rPr lang="en-US" strike="noStrike" sz="1400" spc="0" u="none" cap="none">
                <a:solidFill>
                  <a:srgbClr val="1E293B">
                    <a:alpha val="100000"/>
                  </a:srgbClr>
                </a:solidFill>
                <a:latin typeface="Calibri"/>
              </a:rPr>
              <a:t><![CDATA[Most widely used; max score 14; simple to calculate rapidly; LEAP study limitations a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I — Predictive Salvage Index (Howe 1987)]]></a:t>
            </a:r>
            <a:br/>
            <a:r>
              <a:rPr lang="en-US" strike="noStrike" sz="1400" spc="0" u="none" cap="none">
                <a:solidFill>
                  <a:srgbClr val="1E293B">
                    <a:alpha val="100000"/>
                  </a:srgbClr>
                </a:solidFill>
                <a:latin typeface="Calibri"/>
              </a:rPr>
              <a:t><![CDATA[Level of arterial injury + degree of bone injury + degree of muscle injury + interval to operating room]]></a:t>
            </a:r>
            <a:br/>
            <a:r>
              <a:rPr lang="en-US" strike="noStrike" sz="1400" spc="0" u="none" cap="none">
                <a:solidFill>
                  <a:srgbClr val="1E293B">
                    <a:alpha val="100000"/>
                  </a:srgbClr>
                </a:solidFill>
                <a:latin typeface="Calibri"/>
              </a:rPr>
              <a:t><![CDATA[≥8 = amputation]]></a:t>
            </a:r>
            <a:br/>
            <a:r>
              <a:rPr lang="en-US" strike="noStrike" sz="1400" spc="0" u="none" cap="none">
                <a:solidFill>
                  <a:srgbClr val="1E293B">
                    <a:alpha val="100000"/>
                  </a:srgbClr>
                </a:solidFill>
                <a:latin typeface="Calibri"/>
              </a:rPr>
              <a:t><![CDATA[Focused on vascular injury level; 4 components; includes time to OR; high sensitivity for arterial injury seve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ohansen K, Daines M, Howey T, Helfet D, Hansen ST Jr. Objective criteria accurately predict amputation following lower extremity trauma. J Trauma. 1990;30(5):568–572.]]></a:t>
            </a:r>
            <a:br/>
            <a:r>
              <a:rPr lang="en-US" strike="noStrike" sz="1200" spc="0" u="none" cap="none">
                <a:solidFill>
                  <a:srgbClr val="1E293B">
                    <a:alpha val="100000"/>
                  </a:srgbClr>
                </a:solidFill>
                <a:latin typeface="Calibri"/>
              </a:rPr>
              <a:t><![CDATA[Bosse MJ et al. An analysis of outcomes of reconstruction or amputation after leg-threatening injuries — LEAP. NEJM. 2002;347(24):1924–1931.]]></a:t>
            </a:r>
            <a:br/>
            <a:r>
              <a:rPr lang="en-US" strike="noStrike" sz="1200" spc="0" u="none" cap="none">
                <a:solidFill>
                  <a:srgbClr val="1E293B">
                    <a:alpha val="100000"/>
                  </a:srgbClr>
                </a:solidFill>
                <a:latin typeface="Calibri"/>
              </a:rPr>
              <a:t><![CDATA[Howe HR et al. Salvage of lower extremities following combined orthopaedic and vascular trauma — a predictive salvage index. Am J Surg. 1987.]]></a:t>
            </a:r>
            <a:br/>
            <a:r>
              <a:rPr lang="en-US" strike="noStrike" sz="1200" spc="0" u="none" cap="none">
                <a:solidFill>
                  <a:srgbClr val="1E293B">
                    <a:alpha val="100000"/>
                  </a:srgbClr>
                </a:solidFill>
                <a:latin typeface="Calibri"/>
              </a:rPr>
              <a:t><![CDATA[McNamara MG et al. Severe open fractures of the lower extremity — a retrospective evaluation of the mangled extremity severity score (MESS). J Orthop Trauma. 1994.]]></a:t>
            </a:r>
            <a:br/>
            <a:r>
              <a:rPr lang="en-US" strike="noStrike" sz="1200" spc="0" u="none" cap="none">
                <a:solidFill>
                  <a:srgbClr val="1E293B">
                    <a:alpha val="100000"/>
                  </a:srgbClr>
                </a:solidFill>
                <a:latin typeface="Calibri"/>
              </a:rPr>
              <a:t><![CDATA[Russell WL et al. Limb salvage versus traumatic amputation. Ann Surg. 1991.]]></a:t>
            </a:r>
            <a:br/>
            <a:r>
              <a:rPr lang="en-US" strike="noStrike" sz="1200" spc="0" u="none" cap="none">
                <a:solidFill>
                  <a:srgbClr val="1E293B">
                    <a:alpha val="100000"/>
                  </a:srgbClr>
                </a:solidFill>
                <a:latin typeface="Calibri"/>
              </a:rPr>
              <a:t><![CDATA[LEAP Study Group. Outcomes following major civilian l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core based on skeletal/soft tissue injury, ischemia, shock, age. Ischemia >6 h doubles points. MESS ≥7 → amputation likely. Adjunct tool; not absolute.]]>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ngled Extremity Severity Score (MES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Background]]></a:t>
            </a:r>
            <a:br/>
            <a:br/>
            <a:r>
              <a:rPr lang="en-US" strike="noStrike" sz="1400" spc="0" u="none" cap="none">
                <a:solidFill>
                  <a:srgbClr val="1E293B">
                    <a:alpha val="100000"/>
                  </a:srgbClr>
                </a:solidFill>
                <a:latin typeface="Calibri"/>
              </a:rPr>
              <a:t><![CDATA[The Mangled Extremity Severity Score (MESS) is a clinical scoring system developed by Johansen and colleagues in 1990 to predict the need for amputation in patients with severe lower extremity injuries. It was developed in an era when the decision between limb salvage and primary amputation was often made subjectively and inconsistently, with the aim of providing an objective, reproducible tool to guide this critical decision. The MESS assesses four domains: skeletal and soft tissue injury, limb ischaemia, shock, and patient age. Although widely used, the MESS has significant limitations — particularly its poor predictive value for functional outcome — and modern evidence requires that it be used as a decision aid rather than an absolute determin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context: developed from a retrospective review of 26 patients with severe limb injuries at Harborview Medical Center; the four variables were identified as the strongest predictors of amputation; MESS ≥7 was associated with 100% amputation rate in the original series; the score was subsequently validated prospectively; however, the landmark LEAP (Lower Extremity Assessment Project) study challenged the clinical primacy of the MESS by demonstrating that it poorly predicted functional outcomes between limb salvage and amputation grou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SS formula: the score is the sum of four component scores; MESS = Skeletal/Soft Tissue Injury score + (Limb Ischaemia score × 2 if ischaemia >6 hours) + Shock score + Age score; a MESS ≥7 is traditionally cited as the threshold predicting amputation; MESS <7 suggests potential for limb salvage; however, this threshold is a guide and NOT an absolute indication — clinical context, surgeon experience, and patient factors must always be conside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SS Scoring Components]]></a:t>
            </a:r>
            <a:br/>
            <a:br/>
            <a:br/>
            <a:br/>
            <a:br/>
            <a:r>
              <a:rPr lang="en-US" strike="noStrike" sz="1400" spc="0" u="none" cap="none">
                <a:solidFill>
                  <a:srgbClr val="1E293B">
                    <a:alpha val="100000"/>
                  </a:srgbClr>
                </a:solidFill>
                <a:latin typeface="Calibri"/>
              </a:rPr>
              <a:t><![CDATA[Domain]]></a:t>
            </a: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 Soft Tissue Injury (energy of injury)]]></a:t>
            </a:r>
            <a:br/>
            <a:r>
              <a:rPr lang="en-US" strike="noStrike" sz="1400" spc="0" u="none" cap="none">
                <a:solidFill>
                  <a:srgbClr val="1E293B">
                    <a:alpha val="100000"/>
                  </a:srgbClr>
                </a:solidFill>
                <a:latin typeface="Calibri"/>
              </a:rPr>
              <a:t><![CDATA[Low energy]]></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Stab wounds, simple closed fractures, civilian gunshot wounds (low-velocity handgu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um energy]]></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Open or multiple-level fractures; dislocations; moderate crush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energy]]></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Close-range shotgun or military gunshot; crush injury (road traffic accid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y high energy]]></a:t>
            </a:r>
            <a:b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Gross contamination; further soft tissue destruction at the same level; avulsion; deglov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Ischaemia (score × 2 if ischaemia >6 hours)]]></a:t>
            </a:r>
            <a:br/>
            <a:r>
              <a:rPr lang="en-US" strike="noStrike" sz="1400" spc="0" u="none" cap="none">
                <a:solidFill>
                  <a:srgbClr val="1E293B">
                    <a:alpha val="100000"/>
                  </a:srgbClr>
                </a:solidFill>
                <a:latin typeface="Calibri"/>
              </a:rPr>
              <a:t><![CDATA[Pulse reduced / absent but perfusion normal]]></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Diminished or absent pulse by Doppler; capillary refill and motor/sensory function intact; no signs of ischaem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seless, paraesthesias, diminished capillary refill]]></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Reduced capillary refill; sensory changes (paraesthesias); reduced motor function; partial ischa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ol, paralysed, insensate, numb]]></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Complete ischaemia — cold limb; no sensation or motor function; paralysis; the most severe ischaemia category; if ischaemia duration >6 hours → score is doubled (×2 = 6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ck]]></a:t>
            </a:r>
            <a:br/>
            <a:r>
              <a:rPr lang="en-US" strike="noStrike" sz="1400" spc="0" u="none" cap="none">
                <a:solidFill>
                  <a:srgbClr val="1E293B">
                    <a:alpha val="100000"/>
                  </a:srgbClr>
                </a:solidFill>
                <a:latin typeface="Calibri"/>
              </a:rPr>
              <a:t><![CDATA[Normotensive (BP stable)]]></a:t>
            </a:r>
            <a:b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Systolic BP >90 mmHg throughout; haemodynamically stable; no fluid boluses required for sustained hypotension]]>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iently hypotensive]]></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BP <90 mmHg at some point but responded to IV fluids; transient hypotension; now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hypotension]]></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Systolic BP <90 mmHg unresponsive to IV fluids; persistent haemodynamic instability despite resusc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3">
  <a:themeElements>
    <a:clrScheme name="Theme2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2026-06-10T07:55:44Z</dcterms:created>
  <dcterms:modified xsi:type="dcterms:W3CDTF">2026-06-10T07:55:44Z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