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78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alunion Correction — Principl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alunion = fracture healed in unacceptable alignment causing functional, cosmetic, or biomechanical issues. Decision to correct depends on symptoms, joint at risk, magnitude/plane of deformity, and patient goals. Thorough planning with long‑leg alignment views, scanogram, and CT rotational profile is essential. Osteotomy at CORA restores axis with least translation; fixation by plate, nail, or circular frame. Common techniques: closing wedge, opening wedge (needs graft), dome, step‑cut, and gradual correction (Ilizarov/Hexapo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union Corr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r>
              <a:rPr lang="en-US" strike="noStrike" sz="1400" spc="0" u="none" cap="none">
                <a:solidFill>
                  <a:srgbClr val="1E293B">
                    <a:alpha val="100000"/>
                  </a:srgbClr>
                </a:solidFill>
                <a:latin typeface="Calibri"/>
              </a:rPr>
              <a:t><![CDATA[Malunion is defined as fracture healing in a position that is functionally or cosmetically unacceptable. It differs from nonunion (failure to heal) and delayed union (slow healing). Correction of malunion requires careful preoperative planning, understanding of the deformity, and selection of the appropriate surgical technique to restore alignment, length, and ro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union Corr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union may be angulatory, rotational, translational, or involve shortening — often in combin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significance depends on location, magnitude, patient age, and functional demand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pper limb tolerates greater deformity than lower limb due to compensatory motion at shoulder and elb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wer limb malunion: even small rotational or angular errors can cause abnormal gait, joint overload, and early arthr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union Corr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oals of correction: restore mechanical axis, joint orientation angles, length, and ro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of Deformity]]></a:t>
            </a:r>
            <a:br/>
            <a:br/>
            <a:r>
              <a:rPr lang="en-US" strike="noStrike" sz="1400" spc="0" u="none" cap="none">
                <a:solidFill>
                  <a:srgbClr val="1E293B">
                    <a:alpha val="100000"/>
                  </a:srgbClr>
                </a:solidFill>
                <a:latin typeface="Calibri"/>
              </a:rPr>
              <a:t><![CDATA[Malunion deformity is described across four planes. Accurate characterisation is essential before planning corr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ormity 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Clinical Impac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gulation]]></a:t>
            </a:r>
            <a:br/>
            <a:r>
              <a:rPr lang="en-US" strike="noStrike" sz="1400" spc="0" u="none" cap="none">
                <a:solidFill>
                  <a:srgbClr val="1E293B">
                    <a:alpha val="100000"/>
                  </a:srgbClr>
                </a:solidFill>
                <a:latin typeface="Calibri"/>
              </a:rPr>
              <a:t><![CDATA[Varus, valgus, apex anterior/posterior]]></a:t>
            </a:r>
            <a:br/>
            <a:r>
              <a:rPr lang="en-US" strike="noStrike" sz="1400" spc="0" u="none" cap="none">
                <a:solidFill>
                  <a:srgbClr val="1E293B">
                    <a:alpha val="100000"/>
                  </a:srgbClr>
                </a:solidFill>
                <a:latin typeface="Calibri"/>
              </a:rPr>
              <a:t><![CDATA[Altered mechanical axis; joint overlo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ion]]></a:t>
            </a:r>
            <a:br/>
            <a:r>
              <a:rPr lang="en-US" strike="noStrike" sz="1400" spc="0" u="none" cap="none">
                <a:solidFill>
                  <a:srgbClr val="1E293B">
                    <a:alpha val="100000"/>
                  </a:srgbClr>
                </a:solidFill>
                <a:latin typeface="Calibri"/>
              </a:rPr>
              <a:t><![CDATA[Internal or external malrotation]]></a:t>
            </a:r>
            <a:br/>
            <a:r>
              <a:rPr lang="en-US" strike="noStrike" sz="1400" spc="0" u="none" cap="none">
                <a:solidFill>
                  <a:srgbClr val="1E293B">
                    <a:alpha val="100000"/>
                  </a:srgbClr>
                </a:solidFill>
                <a:latin typeface="Calibri"/>
              </a:rPr>
              <a:t><![CDATA[Gait abnormality; impin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union Corr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nslation]]></a:t>
            </a:r>
            <a:br/>
            <a:r>
              <a:rPr lang="en-US" strike="noStrike" sz="1400" spc="0" u="none" cap="none">
                <a:solidFill>
                  <a:srgbClr val="1E293B">
                    <a:alpha val="100000"/>
                  </a:srgbClr>
                </a:solidFill>
                <a:latin typeface="Calibri"/>
              </a:rPr>
              <a:t><![CDATA[Medial, lateral, anterior, posterior shift]]></a:t>
            </a:r>
            <a:br/>
            <a:r>
              <a:rPr lang="en-US" strike="noStrike" sz="1400" spc="0" u="none" cap="none">
                <a:solidFill>
                  <a:srgbClr val="1E293B">
                    <a:alpha val="100000"/>
                  </a:srgbClr>
                </a:solidFill>
                <a:latin typeface="Calibri"/>
              </a:rPr>
              <a:t><![CDATA[Usually well tolerated if alignment preserv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hortening]]></a:t>
            </a:r>
            <a:br/>
            <a:r>
              <a:rPr lang="en-US" strike="noStrike" sz="1400" spc="0" u="none" cap="none">
                <a:solidFill>
                  <a:srgbClr val="1E293B">
                    <a:alpha val="100000"/>
                  </a:srgbClr>
                </a:solidFill>
                <a:latin typeface="Calibri"/>
              </a:rPr>
              <a:t><![CDATA[Loss of length]]></a:t>
            </a:r>
            <a:br/>
            <a:r>
              <a:rPr lang="en-US" strike="noStrike" sz="1400" spc="0" u="none" cap="none">
                <a:solidFill>
                  <a:srgbClr val="1E293B">
                    <a:alpha val="100000"/>
                  </a:srgbClr>
                </a:solidFill>
                <a:latin typeface="Calibri"/>
              </a:rPr>
              <a:t><![CDATA[Leg length discrepancy; functional defici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ormities are often multiplanar — must assess all planes systematical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A (Centre of Rotation of Angulation) is the key concept in planning osteotomy level and orien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ORA is the point where the mechanical or anatomical axis lines of the proximal and distal segments interse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union Corr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tomy at the CORA corrects angulation without creating trans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tomy away from the CORA corrects angulation but introduces secondary translation (must be compensa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Assessment]]></a:t>
            </a:r>
            <a:br/>
            <a:br/>
            <a:r>
              <a:rPr lang="en-US" strike="noStrike" sz="1400" spc="0" u="none" cap="none">
                <a:solidFill>
                  <a:srgbClr val="1E293B">
                    <a:alpha val="100000"/>
                  </a:srgbClr>
                </a:solidFill>
                <a:latin typeface="Calibri"/>
              </a:rPr>
              <a:t><![CDATA[Thorough preoperative evaluation is the cornerstone of successful malunion correction. Both clinical and radiographic assessments are mandato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ry: original injury, prior surgery, healing time, functional complaints, pain, limb u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union Corr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exam: gait analysis, rotational profile, limb length, joint range of motion, neurovascular stat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anogram (long-leg alignment film): essential for lower limb — measures mechanical axis deviation (M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mandatory for rotational malunion — compare femoral anteversion and tibial torsion bilateral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int congruency: assess for secondary articular changes or intra-articular mal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quality: osteoporosis affects implant choice and osteotomy techniq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union Corr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radiographic measurements for lower limb:]]></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ameter]]></a:t>
            </a:r>
            <a:br/>
            <a:r>
              <a:rPr lang="en-US" strike="noStrike" sz="1400" spc="0" u="none" cap="none">
                <a:solidFill>
                  <a:srgbClr val="1E293B">
                    <a:alpha val="100000"/>
                  </a:srgbClr>
                </a:solidFill>
                <a:latin typeface="Calibri"/>
              </a:rPr>
              <a:t><![CDATA[Normal Value]]></a:t>
            </a:r>
            <a:br/>
            <a:r>
              <a:rPr lang="en-US" strike="noStrike" sz="1400" spc="0" u="none" cap="none">
                <a:solidFill>
                  <a:srgbClr val="1E293B">
                    <a:alpha val="100000"/>
                  </a:srgbClr>
                </a:solidFill>
                <a:latin typeface="Calibri"/>
              </a:rPr>
              <a:t><![CDATA[Relev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cal Axis Deviation (MAD)]]></a:t>
            </a:r>
            <a:br/>
            <a:r>
              <a:rPr lang="en-US" strike="noStrike" sz="1400" spc="0" u="none" cap="none">
                <a:solidFill>
                  <a:srgbClr val="1E293B">
                    <a:alpha val="100000"/>
                  </a:srgbClr>
                </a:solidFill>
                <a:latin typeface="Calibri"/>
              </a:rPr>
              <a:t><![CDATA[<10 mm medial to knee centre]]></a:t>
            </a:r>
            <a:br/>
            <a:r>
              <a:rPr lang="en-US" strike="noStrike" sz="1400" spc="0" u="none" cap="none">
                <a:solidFill>
                  <a:srgbClr val="1E293B">
                    <a:alpha val="100000"/>
                  </a:srgbClr>
                </a:solidFill>
                <a:latin typeface="Calibri"/>
              </a:rPr>
              <a:t><![CDATA[Guides need for corr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LDFA (mechanical lateral distal femoral angle)]]></a:t>
            </a:r>
            <a:br/>
            <a:r>
              <a:rPr lang="en-US" strike="noStrike" sz="1400" spc="0" u="none" cap="none">
                <a:solidFill>
                  <a:srgbClr val="1E293B">
                    <a:alpha val="100000"/>
                  </a:srgbClr>
                </a:solidFill>
                <a:latin typeface="Calibri"/>
              </a:rPr>
              <a:t><![CDATA[85–90°]]></a:t>
            </a:r>
            <a:br/>
            <a:r>
              <a:rPr lang="en-US" strike="noStrike" sz="1400" spc="0" u="none" cap="none">
                <a:solidFill>
                  <a:srgbClr val="1E293B">
                    <a:alpha val="100000"/>
                  </a:srgbClr>
                </a:solidFill>
                <a:latin typeface="Calibri"/>
              </a:rPr>
              <a:t><![CDATA[Femoral contribution to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PTA (medial proximal tibial angle)]]></a:t>
            </a:r>
            <a:br/>
            <a:r>
              <a:rPr lang="en-US" strike="noStrike" sz="1400" spc="0" u="none" cap="none">
                <a:solidFill>
                  <a:srgbClr val="1E293B">
                    <a:alpha val="100000"/>
                  </a:srgbClr>
                </a:solidFill>
                <a:latin typeface="Calibri"/>
              </a:rPr>
              <a:t><![CDATA[85–90°]]></a:t>
            </a:r>
            <a:br/>
            <a:r>
              <a:rPr lang="en-US" strike="noStrike" sz="1400" spc="0" u="none" cap="none">
                <a:solidFill>
                  <a:srgbClr val="1E293B">
                    <a:alpha val="100000"/>
                  </a:srgbClr>
                </a:solidFill>
                <a:latin typeface="Calibri"/>
              </a:rPr>
              <a:t><![CDATA[Tibial contribution to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g Length Discrepancy (LLD)]]></a:t>
            </a:r>
            <a:br/>
            <a:r>
              <a:rPr lang="en-US" strike="noStrike" sz="1400" spc="0" u="none" cap="none">
                <a:solidFill>
                  <a:srgbClr val="1E293B">
                    <a:alpha val="100000"/>
                  </a:srgbClr>
                </a:solidFill>
                <a:latin typeface="Calibri"/>
              </a:rPr>
              <a:t><![CDATA[<2 cm tolerated in adults]]></a:t>
            </a:r>
            <a:br/>
            <a:r>
              <a:rPr lang="en-US" strike="noStrike" sz="1400" spc="0" u="none" cap="none">
                <a:solidFill>
                  <a:srgbClr val="1E293B">
                    <a:alpha val="100000"/>
                  </a:srgbClr>
                </a:solidFill>
                <a:latin typeface="Calibri"/>
              </a:rPr>
              <a:t><![CDATA[Guides lengthening ne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union Corr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A Method and Osteotomy Planning]]></a:t>
            </a:r>
            <a:br/>
            <a:br/>
            <a:r>
              <a:rPr lang="en-US" strike="noStrike" sz="1400" spc="0" u="none" cap="none">
                <a:solidFill>
                  <a:srgbClr val="1E293B">
                    <a:alpha val="100000"/>
                  </a:srgbClr>
                </a:solidFill>
                <a:latin typeface="Calibri"/>
              </a:rPr>
              <a:t><![CDATA[The CORA method (Paley) is the gold standard for planning corrective osteotomy. It provides a systematic geometric approach to identify where and how to cu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 1: Draw the mechanical or anatomical axis of the proximal and distal bone seg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 2: The intersection of these two lines is the COR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 3: The bisector of the angle at the CORA defines the axis of correction (the hinge ax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union Corr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ule 1: Osteotomy at the CORA and angulation around the bisector = pure angular correction, no trans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ule 2: Osteotomy away from the CORA = angular correction + secondary translation; requires intentional shif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ltiplanar deformities require simultaneous or staged corrections in each pla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blique plane deformities are best corrected with oblique osteotomies aligned to the true CORA in 3D spa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union Corr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Corrective Osteotomy]]></a:t>
            </a:r>
            <a:br/>
            <a:br/>
            <a:r>
              <a:rPr lang="en-US" strike="noStrike" sz="1400" spc="0" u="none" cap="none">
                <a:solidFill>
                  <a:srgbClr val="1E293B">
                    <a:alpha val="100000"/>
                  </a:srgbClr>
                </a:solidFill>
                <a:latin typeface="Calibri"/>
              </a:rPr>
              <a:t><![CDATA[The choice of osteotomy depends on the bone, the deformity type, the need for lengthening, and surgeon expert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tomy Type]]></a:t>
            </a: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Best Used Fo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ing Wedge]]></a:t>
            </a:r>
            <a:br/>
            <a:r>
              <a:rPr lang="en-US" strike="noStrike" sz="1400" spc="0" u="none" cap="none">
                <a:solidFill>
                  <a:srgbClr val="1E293B">
                    <a:alpha val="100000"/>
                  </a:srgbClr>
                </a:solidFill>
                <a:latin typeface="Calibri"/>
              </a:rPr>
              <a:t><![CDATA[Hinge on concave side; open and graft]]></a:t>
            </a:r>
            <a:br/>
            <a:r>
              <a:rPr lang="en-US" strike="noStrike" sz="1400" spc="0" u="none" cap="none">
                <a:solidFill>
                  <a:srgbClr val="1E293B">
                    <a:alpha val="100000"/>
                  </a:srgbClr>
                </a:solidFill>
                <a:latin typeface="Calibri"/>
              </a:rPr>
              <a:t><![CDATA[Gaining length; varus/valgus corr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osing Wedge]]></a:t>
            </a:r>
            <a:br/>
            <a:r>
              <a:rPr lang="en-US" strike="noStrike" sz="1400" spc="0" u="none" cap="none">
                <a:solidFill>
                  <a:srgbClr val="1E293B">
                    <a:alpha val="100000"/>
                  </a:srgbClr>
                </a:solidFill>
                <a:latin typeface="Calibri"/>
              </a:rPr>
              <a:t><![CDATA[Remove bone wedge; compress]]></a:t>
            </a:r>
            <a:br/>
            <a:r>
              <a:rPr lang="en-US" strike="noStrike" sz="1400" spc="0" u="none" cap="none">
                <a:solidFill>
                  <a:srgbClr val="1E293B">
                    <a:alpha val="100000"/>
                  </a:srgbClr>
                </a:solidFill>
                <a:latin typeface="Calibri"/>
              </a:rPr>
              <a:t><![CDATA[Predictable correction; no graft need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tral Wedge (dome/barrel vault)]]></a:t>
            </a:r>
            <a:br/>
            <a:r>
              <a:rPr lang="en-US" strike="noStrike" sz="1400" spc="0" u="none" cap="none">
                <a:solidFill>
                  <a:srgbClr val="1E293B">
                    <a:alpha val="100000"/>
                  </a:srgbClr>
                </a:solidFill>
                <a:latin typeface="Calibri"/>
              </a:rPr>
              <a:t><![CDATA[Curved osteotomy; rotation around apex]]></a:t>
            </a:r>
            <a:br/>
            <a:r>
              <a:rPr lang="en-US" strike="noStrike" sz="1400" spc="0" u="none" cap="none">
                <a:solidFill>
                  <a:srgbClr val="1E293B">
                    <a:alpha val="100000"/>
                  </a:srgbClr>
                </a:solidFill>
                <a:latin typeface="Calibri"/>
              </a:rPr>
              <a:t><![CDATA[Minimal length change; multiplan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union Corr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rotational]]></a:t>
            </a:r>
            <a:br/>
            <a:r>
              <a:rPr lang="en-US" strike="noStrike" sz="1400" spc="0" u="none" cap="none">
                <a:solidFill>
                  <a:srgbClr val="1E293B">
                    <a:alpha val="100000"/>
                  </a:srgbClr>
                </a:solidFill>
                <a:latin typeface="Calibri"/>
              </a:rPr>
              <a:t><![CDATA[Transverse cut; rotate segment]]></a:t>
            </a:r>
            <a:br/>
            <a:r>
              <a:rPr lang="en-US" strike="noStrike" sz="1400" spc="0" u="none" cap="none">
                <a:solidFill>
                  <a:srgbClr val="1E293B">
                    <a:alpha val="100000"/>
                  </a:srgbClr>
                </a:solidFill>
                <a:latin typeface="Calibri"/>
              </a:rPr>
              <a:t><![CDATA[Rotational malunion corr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ute shortening + lengthening]]></a:t>
            </a:r>
            <a:br/>
            <a:r>
              <a:rPr lang="en-US" strike="noStrike" sz="1400" spc="0" u="none" cap="none">
                <a:solidFill>
                  <a:srgbClr val="1E293B">
                    <a:alpha val="100000"/>
                  </a:srgbClr>
                </a:solidFill>
                <a:latin typeface="Calibri"/>
              </a:rPr>
              <a:t><![CDATA[Shorten acutely, then distract (bifocal)]]></a:t>
            </a:r>
            <a:br/>
            <a:r>
              <a:rPr lang="en-US" strike="noStrike" sz="1400" spc="0" u="none" cap="none">
                <a:solidFill>
                  <a:srgbClr val="1E293B">
                    <a:alpha val="100000"/>
                  </a:srgbClr>
                </a:solidFill>
                <a:latin typeface="Calibri"/>
              </a:rPr>
              <a:t><![CDATA[Significant LLD with complex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ing wedge osteotomies risk non-union at the graft site — bone graft or substitute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osing wedge osteotomies shorten the limb — consider if LLD acceptable or to be corrected lat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union Corr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me osteotomy (e.g. proximal tibia) allows correction in any plane without changing length significant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ional osteotomies must be combined with axial compression fixation to prevent secondary angu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xation Options After Osteotomy]]></a:t>
            </a:r>
            <a:br/>
            <a:br/>
            <a:r>
              <a:rPr lang="en-US" strike="noStrike" sz="1400" spc="0" u="none" cap="none">
                <a:solidFill>
                  <a:srgbClr val="1E293B">
                    <a:alpha val="100000"/>
                  </a:srgbClr>
                </a:solidFill>
                <a:latin typeface="Calibri"/>
              </a:rPr>
              <a:t><![CDATA[Stable fixation after corrective osteotomy is mandatory to maintain correction and allow bone hea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 and screw fixation: most common; locking plates preferred in osteoporotic bone or periarticular osteotom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union Corr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medullary nail: ideal for diaphyseal deformity correction; allows early weight bear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rnal fixator (Taylor Spatial Frame / Ilizarov): for gradual correction, infected nonunion-malunion, or when simultaneous lengthening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ples/screws alone: used for small corrections in cancellous bone (e.g., proximal tibia opening wed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xapod frames (Taylor Spatial Frame) allow six-axis deformity correction gradually with daily strut adjust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union Corr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ute correction is faster; gradual correction via distraction osteogenesis safer for large corrections (>30°) or when lengthening needed]]>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te-Specific Considerations]]></a:t>
            </a:r>
            <a:br/>
            <a:br/>
            <a:r>
              <a:rPr lang="en-US" strike="noStrike" sz="1400" spc="0" u="none" cap="none">
                <a:solidFill>
                  <a:srgbClr val="1E293B">
                    <a:alpha val="100000"/>
                  </a:srgbClr>
                </a:solidFill>
                <a:latin typeface="Calibri"/>
              </a:rPr>
              <a:t><![CDATA[Malunion correction principles vary by anatomical location. Accepted thresholds for intervention differ across bon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ation]]></a:t>
            </a:r>
            <a:br/>
            <a:r>
              <a:rPr lang="en-US" strike="noStrike" sz="1400" spc="0" u="none" cap="none">
                <a:solidFill>
                  <a:srgbClr val="1E293B">
                    <a:alpha val="100000"/>
                  </a:srgbClr>
                </a:solidFill>
                <a:latin typeface="Calibri"/>
              </a:rPr>
              <a:t><![CDATA[Tolerated Deformity]]></a:t>
            </a:r>
            <a:br/>
            <a:r>
              <a:rPr lang="en-US" strike="noStrike" sz="1400" spc="0" u="none" cap="none">
                <a:solidFill>
                  <a:srgbClr val="1E293B">
                    <a:alpha val="100000"/>
                  </a:srgbClr>
                </a:solidFill>
                <a:latin typeface="Calibri"/>
              </a:rPr>
              <a:t><![CDATA[Common Corr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Radius]]></a:t>
            </a:r>
            <a:br/>
            <a:r>
              <a:rPr lang="en-US" strike="noStrike" sz="1400" spc="0" u="none" cap="none">
                <a:solidFill>
                  <a:srgbClr val="1E293B">
                    <a:alpha val="100000"/>
                  </a:srgbClr>
                </a:solidFill>
                <a:latin typeface="Calibri"/>
              </a:rPr>
              <a:t><![CDATA[<10° dorsal tilt, <2 mm shortening]]></a:t>
            </a:r>
            <a:br/>
            <a:r>
              <a:rPr lang="en-US" strike="noStrike" sz="1400" spc="0" u="none" cap="none">
                <a:solidFill>
                  <a:srgbClr val="1E293B">
                    <a:alpha val="100000"/>
                  </a:srgbClr>
                </a:solidFill>
                <a:latin typeface="Calibri"/>
              </a:rPr>
              <a:t><![CDATA[Opening wedge osteotomy ± bone graf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union Corr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shaft]]></a:t>
            </a:r>
            <a:br/>
            <a:r>
              <a:rPr lang="en-US" strike="noStrike" sz="1400" spc="0" u="none" cap="none">
                <a:solidFill>
                  <a:srgbClr val="1E293B">
                    <a:alpha val="100000"/>
                  </a:srgbClr>
                </a:solidFill>
                <a:latin typeface="Calibri"/>
              </a:rPr>
              <a:t><![CDATA[<5° angulation, <15° rotation, <2 cm short]]></a:t>
            </a:r>
            <a:br/>
            <a:r>
              <a:rPr lang="en-US" strike="noStrike" sz="1400" spc="0" u="none" cap="none">
                <a:solidFill>
                  <a:srgbClr val="1E293B">
                    <a:alpha val="100000"/>
                  </a:srgbClr>
                </a:solidFill>
                <a:latin typeface="Calibri"/>
              </a:rPr>
              <a:t><![CDATA[IM nail exchange with dero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tibia]]></a:t>
            </a:r>
            <a:br/>
            <a:r>
              <a:rPr lang="en-US" strike="noStrike" sz="1400" spc="0" u="none" cap="none">
                <a:solidFill>
                  <a:srgbClr val="1E293B">
                    <a:alpha val="100000"/>
                  </a:srgbClr>
                </a:solidFill>
                <a:latin typeface="Calibri"/>
              </a:rPr>
              <a:t><![CDATA[<5° varus/valgus]]></a:t>
            </a:r>
            <a:br/>
            <a:r>
              <a:rPr lang="en-US" strike="noStrike" sz="1400" spc="0" u="none" cap="none">
                <a:solidFill>
                  <a:srgbClr val="1E293B">
                    <a:alpha val="100000"/>
                  </a:srgbClr>
                </a:solidFill>
                <a:latin typeface="Calibri"/>
              </a:rPr>
              <a:t><![CDATA[High tibial osteotomy (HTO)]]></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shaft]]></a:t>
            </a:r>
            <a:br/>
            <a:r>
              <a:rPr lang="en-US" strike="noStrike" sz="1400" spc="0" u="none" cap="none">
                <a:solidFill>
                  <a:srgbClr val="1E293B">
                    <a:alpha val="100000"/>
                  </a:srgbClr>
                </a:solidFill>
                <a:latin typeface="Calibri"/>
              </a:rPr>
              <a:t><![CDATA[<5° angulation, <10° rotation]]></a:t>
            </a:r>
            <a:br/>
            <a:r>
              <a:rPr lang="en-US" strike="noStrike" sz="1400" spc="0" u="none" cap="none">
                <a:solidFill>
                  <a:srgbClr val="1E293B">
                    <a:alpha val="100000"/>
                  </a:srgbClr>
                </a:solidFill>
                <a:latin typeface="Calibri"/>
              </a:rPr>
              <a:t><![CDATA[Derotational or angulation osteotomy + nai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umeral shaft]]></a:t>
            </a:r>
            <a:br/>
            <a:r>
              <a:rPr lang="en-US" strike="noStrike" sz="1400" spc="0" u="none" cap="none">
                <a:solidFill>
                  <a:srgbClr val="1E293B">
                    <a:alpha val="100000"/>
                  </a:srgbClr>
                </a:solidFill>
                <a:latin typeface="Calibri"/>
              </a:rPr>
              <a:t><![CDATA[Up to 20° angulation tolerated]]></a:t>
            </a:r>
            <a:br/>
            <a:r>
              <a:rPr lang="en-US" strike="noStrike" sz="1400" spc="0" u="none" cap="none">
                <a:solidFill>
                  <a:srgbClr val="1E293B">
                    <a:alpha val="100000"/>
                  </a:srgbClr>
                </a:solidFill>
                <a:latin typeface="Calibri"/>
              </a:rPr>
              <a:t><![CDATA[Corrective osteotomy + plate if symptomatic]]></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radius malunion: correct within 1 year for best results; late correction still valuable if symptomat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union Correction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 tibial osteotomy (HTO): used for varus malunion and medial compartment OA — offloads medial compar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malunion: rotational errors >15° cause patellofemoral problems and gait disturbance — correct with derotation]]>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articular malunion (e.g., tibial plateau) may require articular osteotomy, distraction, or eventual 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Paley D. Principles of Deformity Correction. Springer, 2002.]]></a:t>
            </a:r>
            <a:br/>
            <a:r>
              <a:rPr lang="en-US" strike="noStrike" sz="1200" spc="0" u="none" cap="none">
                <a:solidFill>
                  <a:srgbClr val="1E293B">
                    <a:alpha val="100000"/>
                  </a:srgbClr>
                </a:solidFill>
                <a:latin typeface="Calibri"/>
              </a:rPr>
              <a:t><![CDATA[Campbell's Operative Orthopaedics. 14th Edition.]]></a:t>
            </a:r>
            <a:br/>
            <a:r>
              <a:rPr lang="en-US" strike="noStrike" sz="1200" spc="0" u="none" cap="none">
                <a:solidFill>
                  <a:srgbClr val="1E293B">
                    <a:alpha val="100000"/>
                  </a:srgbClr>
                </a:solidFill>
                <a:latin typeface="Calibri"/>
              </a:rPr>
              <a:t><![CDATA[Rockwood and Green's Fractures in Adults. 9th Edition.]]></a:t>
            </a:r>
            <a:br/>
            <a:r>
              <a:rPr lang="en-US" strike="noStrike" sz="1200" spc="0" u="none" cap="none">
                <a:solidFill>
                  <a:srgbClr val="1E293B">
                    <a:alpha val="100000"/>
                  </a:srgbClr>
                </a:solidFill>
                <a:latin typeface="Calibri"/>
              </a:rPr>
              <a:t><![CDATA[AO Surgery Reference — Corrective Osteotomy Principles.]]></a:t>
            </a:r>
            <a:br/>
            <a:r>
              <a:rPr lang="en-US" strike="noStrike" sz="1200" spc="0" u="none" cap="none">
                <a:solidFill>
                  <a:srgbClr val="1E293B">
                    <a:alpha val="100000"/>
                  </a:srgbClr>
                </a:solidFill>
                <a:latin typeface="Calibri"/>
              </a:rPr>
              <a:t><![CDATA[Orthobullets — Malunion and Corrective Osteotomy.]]></a:t>
            </a:r>
            <a:br/>
            <a:r>
              <a:rPr lang="en-US" strike="noStrike" sz="1200" spc="0" u="none" cap="none">
                <a:solidFill>
                  <a:srgbClr val="1E293B">
                    <a:alpha val="100000"/>
                  </a:srgbClr>
                </a:solidFill>
                <a:latin typeface="Calibri"/>
              </a:rPr>
              <a:t><![CDATA[Green SA, Gibbs P. The relationship of angulation to translation in fracture deformities. J Bone Joint Surg Am. 1994.]]></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Malunion Correction — Principl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2026-10-03T08:01:53Z</dcterms:created>
  <dcterms:modified xsi:type="dcterms:W3CDTF">2026-10-03T08:01:53Z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