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4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prosthetic reconstruction (mega-prosth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ular tumour endoprosthesis replaces the resected bone segment and joint; see dedicated mega-prosthesis arti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stability; early weight-bearing; reliable functional outcome; MSTS 80–87% for 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ver time; infection risk; aseptic loosening; periprosthetic fracture; not ideal for very young children (skeletal immatur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 reconstr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(osteoarticular) allograft — cadaveric bone to reconstruct the defect; may be intercalary (diaphyseal) or osteoarticular (including the joint surfa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al reconstruction; preserves bone stock; allows ligament reattachment to allograft bone; no implant mechanical failure; suitable for younger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allograft (15–30%); non-union; infection; subchondral collapse of osteoarticular allograft over time; availability dependent on bone bank; immunological conc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-prosthesis composite (AP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allograft provides bone stock while a cemented implant provides the joint surface; combines the bone stock advantage of allograft with the reliable joint function of endo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soft tissue (ligament/tendon) reattachment to allograft bone; reliable joint function; suitable for larg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complex; fracture and non-union of allograft portion; infection risk in immunocompromised chemotherapy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fibula free flap (VF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ontralateral fibula (with its vascular pedicle) is harvested and used to bridge the diaphyseal defect; microvascular anastomosis to recipient vessels; the fibula hypertrophies with loading over 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(no rejection); undergoes stress hypertrophy — eventually becomes a robust bone; no implant; suitable for children (physis may be included); low 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demanding (microsurgery); initial fragility (stress fracture risk); donor site morbidity; long union time; not suitable for periarticular resections without addition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corporeal irradiation (ECI) and re-impla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esected bone segment is irradiated ex vivo (50 Gy single dose) to sterilise any residual tumour cells, then re-implanted and fixed; biological reconstruction using the patient`s own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bone — no immunological issues; preserves exact shape and size; no donor site; cost-effective; MSTS scores 72% (Kamal et al.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adiation weakens the bone (fatigue fracture risk); non-union; delayed incorporation; local recurrence risk if margins were marginal (irradiated bone may harbour residual viable cells if necrosis in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ection arthrod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joint is fused after tumour resection; the bone defect is bridged with bone graft or intramedullary nail; fusion eliminates joint motion but provides durabl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; no implant mechanical failure; suitable when soft tissue coverage or extensor mechanism reconstruction is not feasible; useful for proximal tibial resections with poor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joint motion — inferior functional scores (MSTS 68%); non-union; leg length discrepancy; gait adaptation required; limb length must be equal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plasty (Van 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limb is rotated 180° and reattached; the ankle joint functions as the knee; the limb is fitted with a below-knee prosthesis; biological reconstruction; no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unctional outcome (superior to prosthetic for strenuous activity); biological reconstruction — no implant failure; suitable for young children and after failed infected 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ally challenging — altered limb appearance; not all patients/families accept it despite superior function; requires specialised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Post-operative radiograph of a distal femur megaprosthesis (rotating hinge) following en-bloc tumour resection — a common endoprosthetic reconstruction after limb salvage surgery. Image: Monteleone M et al., Healthcare 2023;11(22):2984 (CC BY 4.0). Source: MDPI/PMC10671754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Assessment & Plan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plain radiographs of the affected bone (AP and lateral — assess matrix, zone of transition, periosteal reaction, cortical destruction); MRI of the entire bone including the joint above and below (mandatory — defines intramedullary and extraosseous extent, relationship to neurovascular structures, skip lesions, joint involvement — the MRI determines resectability); CT chest (pulmonary metastases — the most common site; present in approximately 15–20% at diagnosis); whole-body bone scan or PET-CT (skip lesions; distant osseous metastases); CT of the primary (cortical detail; relationship to vessels); biopsy (see dedicated biopsy article — must be performed at the treating centre along the planned surgical approach to avoid contaminating a separate skin zo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: if the tumour is adjacent to the major neurovascular bundle (popliteal vessels for distal femur/proximal tibia tumours), MRI with vascular sequences assesses displacement vs encasement; if encasement is suspected, CT angiography or MR angiography is performed; encasement of vessels is not an absolute contraindication to LSS — vascular reconstruction (vein graft bypass) can allow limb salvage in selected cases; encasement of the sciatic nerve is a relative contraindication (nerve reconstruction produces poor functional outcom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, Spanier SS, Goodman MA. A system for the surgical staging of musculoskeletal sarcoma. Clin Orthop Relat Res. 1980;153:106–1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Philadelphia: W.B.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cci G et al. Neoadjuvant chemotherapy for osteosarcoma of the extremities — long-term results of the Rizzoli IOR/OS-3 protocol in 100 patients. J Chemother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ci P et al. Chemotherapy as the primary treatment of osteosarcoma of the extremity. Cancer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mal AF et al. Clinical outcome of various limb salvage surgeries in osteosarcoma around knee. Ann Med Surg. 2019. PMC65050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lding KA et al. Pathological fracture in osteosarcoma — a meta-analysis. Bone Joint J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 GJ e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cologic principles: accurate diagnosis, staging (MRI, PET/CT), biopsy planning, and **wide margins**. Indications: resectable tumors with adequate soft-tissue coverage and neurovascular preservation; good chemo response when applicable. Reconstruction options: endoprosthesis (modular/mega), biological (intercalary grafts, vascularized fibula, allograft), arthrodesis. Complications: infection, flap failure, nonunion, prosthetic loosening, local recurrence. Multidisciplinary planning is essential; amputation indicated when margins/functional outcomes are inferio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salvage surgery (LSS) — the resection of a malignant bone or soft tissue tumour with preservation of the limb — has become the standard of care for the vast majority of primary bone sarcomas of the extremities. Prior to 1970, amputation was the only surgical option for osteosarcoma; five-year survival was below 20% because 80% of patients already had micrometastatic pulmonary disease at presentation. The introduction of effective multi-agent neoadjuvant chemotherapy in the 1970s (high-dose methotrexate, doxorubicin, cisplatin — MAP regimen) transformed the landscape: by sterilising the reactive zone around the tumour and reducing micrometastatic burden before surgery, neoadjuvant chemotherapy enabled safe wide resection margins and dramatically improved five-year survival to 60–80% for localised disease. Simultaneously, advances in implant design, biological reconstruction, and imaging allowed surgeons to replace amputations with limb-sparing procedures in approximately 80–90% of cases at specialist cent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SS vs amputation — oncological equivalence: large studies and a systematic review/meta-analysis have demonstrated no significant difference in five-year overall survival, disease-free survival, or local recurrence rate between LSS and amputation in appropriately selected patients with localised limb osteosarcoma treated with neoadjuvant chemotherapy; LSS does not compromise oncological outcome when adequate surgical margins are achieved; the local recurrence rate after LSS at specialist centres is approximately 5–10%; amputation remains indicated when wide margins cannot be achieved, when major neurovascular structures are encased by tumour, when pathological fracture has seeded the surgical field, or when infection following a previous LSS is uncontrol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umours requiring LSS: osteosarcoma (most common primary malignant bone tumour — peak incidence second decade; distal femur 40%, proximal tibia 20%, proximal humerus 10%); Ewing sarcoma (second most common primary bone sarcoma — broader diaphyseal distribution; also treated with neoadjuvant chemotherapy ± radiotherapy); chondrosarcoma (typically adults; less chemosensitive — surgery is the primary modality); malignant giant cell tumour; metastatic bone disease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rgins — Enneking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neking surgical margin system: the gold standard framework for classifying the adequacy of tumour resection; four margin types: (1) Intralesional — the surgical plane passes through the tumour (debulking); leaves macroscopic tumour; unacceptable for malignant tumours; (2) Marginal — the surgical plane passes through the reactive zone (pseudocapsule) surrounding the tumour; microscopic tumour satellite cells may remain; inadequate for high-grade sarcomas but may be acceptable for low-grade tumours or after effective neoadjuvant chemotherapy has sterilised the reactive zone; (3) Wide — the surgical plane passes through normal tissue beyond the reactive zone; a cuff of normal tissue surrounds the entire specimen; the oncological target for LSS of high-grade bone sarcomas; the required `cuff` thickness is debated — historically 2–3 cm; after effective neoadjuvant chemotherapy, smaller margins (<1 cm of normal tissue, or the periosteum/fascia as a barrier) may be acceptable; (4) Radical — the entire muscle compartment containing the tumour is removed en bloc; the highest margin quality but associated with maximal functional loss; rarely required at moder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in assessment: intraoperative frozen sections from the bone marrow at the osteotomy site confirm negative medullary margins; the periosteum, fascial planes, and neurovascular adventitia can act as effective barriers even when the measured cuff of normal tissue is small (a 1 mm cuff of periosteum may be oncologically equivalent to a 2 cm cuff of muscle); final margin assessment is confirmed by the pathologist on the resected specimen (permanent histolog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oadjuvant chemotherapy response — Huvos grading: the histological response of the resected tumour to neoadjuvant chemotherapy is the most important prognostic factor after surgical margins; the Huvos grading system (I–IV) is used: Grade I (<50% necrosis — poor response); Grade II (50–89% necrosis — partial response); Grade III (90–99% necrosis — good response); Grade IV (100% necrosis — complete response); Grades III–IV (good response) are associated with significantly better five-year survival (~70–80%) vs Grades I–II (~40–50%); good responders have a sterilised reactive zone, allowing closer margins safely; poor responders may require more radical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nstruction Options after Tumour Resec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2026-04-11T09:06:40Z</dcterms:created>
  <dcterms:modified xsi:type="dcterms:W3CDTF">2026-04-11T09:06:40Z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