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59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imb Salvage — Endoprosthes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ing prostheses (expandable endoprostheses): for skeletally immature children — expand non-invasively or with minor surgery to maintain limb length equality as the contralateral limb grows; non-invasive magnetic expanding prostheses (MUTARS Xpand, Repiphysis) allow expansion without anaesthesia; require multiple expansions during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Reconstructions by Site]]></a:t>
            </a:r>
            <a:br/>
            <a:br/>
            <a:br/>
            <a:b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Tumour]]></a:t>
            </a:r>
            <a:br/>
            <a:r>
              <a:rPr lang="en-US" strike="noStrike" sz="1400" spc="0" u="none" cap="none">
                <a:solidFill>
                  <a:srgbClr val="1E293B">
                    <a:alpha val="100000"/>
                  </a:srgbClr>
                </a:solidFill>
                <a:latin typeface="Calibri"/>
              </a:rPr>
              <a:t><![CDATA[Reconstruction]]></a:t>
            </a:r>
            <a:br/>
            <a:r>
              <a:rPr lang="en-US" strike="noStrike" sz="1400" spc="0" u="none" cap="none">
                <a:solidFill>
                  <a:srgbClr val="1E293B">
                    <a:alpha val="100000"/>
                  </a:srgbClr>
                </a:solidFill>
                <a:latin typeface="Calibri"/>
              </a:rPr>
              <a:t><![CDATA[Key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Osteosarcoma (most common site)]]></a:t>
            </a:r>
            <a:br/>
            <a:r>
              <a:rPr lang="en-US" strike="noStrike" sz="1400" spc="0" u="none" cap="none">
                <a:solidFill>
                  <a:srgbClr val="1E293B">
                    <a:alpha val="100000"/>
                  </a:srgbClr>
                </a:solidFill>
                <a:latin typeface="Calibri"/>
              </a:rPr>
              <a:t><![CDATA[Distal femoral endoprosthesis; rotating hinge knee]]></a:t>
            </a:r>
            <a:br/>
            <a:r>
              <a:rPr lang="en-US" strike="noStrike" sz="1400" spc="0" u="none" cap="none">
                <a:solidFill>
                  <a:srgbClr val="1E293B">
                    <a:alpha val="100000"/>
                  </a:srgbClr>
                </a:solidFill>
                <a:latin typeface="Calibri"/>
              </a:rPr>
              <a:t><![CDATA[Most common limb-salvage reconstruction; extensor mechanism preservation essential; quadriceps repair to prosthesis col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Osteosarcoma; GCT (failed treatment)]]></a:t>
            </a:r>
            <a:br/>
            <a:r>
              <a:rPr lang="en-US" strike="noStrike" sz="1400" spc="0" u="none" cap="none">
                <a:solidFill>
                  <a:srgbClr val="1E293B">
                    <a:alpha val="100000"/>
                  </a:srgbClr>
                </a:solidFill>
                <a:latin typeface="Calibri"/>
              </a:rPr>
              <a:t><![CDATA[Proximal tibial endoprosthesis; rotating hinge knee; gastrocnemius flap for soft tissue coverage]]></a:t>
            </a:r>
            <a:br/>
            <a:r>
              <a:rPr lang="en-US" strike="noStrike" sz="1400" spc="0" u="none" cap="none">
                <a:solidFill>
                  <a:srgbClr val="1E293B">
                    <a:alpha val="100000"/>
                  </a:srgbClr>
                </a:solidFill>
                <a:latin typeface="Calibri"/>
              </a:rPr>
              <a:t><![CDATA[Patellar tendon reattachment to prosthesis (tube graft, Dacron tape); gastrocnemius flap mandatory — thin soft tissue coverage over proximal tibia risks wound breakd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Osteosarcoma; chondrosarcoma; metastasis]]></a:t>
            </a:r>
            <a:br/>
            <a:r>
              <a:rPr lang="en-US" strike="noStrike" sz="1400" spc="0" u="none" cap="none">
                <a:solidFill>
                  <a:srgbClr val="1E293B">
                    <a:alpha val="100000"/>
                  </a:srgbClr>
                </a:solidFill>
                <a:latin typeface="Calibri"/>
              </a:rPr>
              <a:t><![CDATA[Proximal femoral endoprosthesis with bipolar or total hip articulation]]></a:t>
            </a:r>
            <a:br/>
            <a:r>
              <a:rPr lang="en-US" strike="noStrike" sz="1400" spc="0" u="none" cap="none">
                <a:solidFill>
                  <a:srgbClr val="1E293B">
                    <a:alpha val="100000"/>
                  </a:srgbClr>
                </a:solidFill>
                <a:latin typeface="Calibri"/>
              </a:rPr>
              <a:t><![CDATA[Abductor muscle reattachment to prosthesis; dislocation risk if abductors not reattached adequately; Dacron mesh for re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Osteosarcoma; chondrosarcoma; Ewing]]></a:t>
            </a:r>
            <a:br/>
            <a:r>
              <a:rPr lang="en-US" strike="noStrike" sz="1400" spc="0" u="none" cap="none">
                <a:solidFill>
                  <a:srgbClr val="1E293B">
                    <a:alpha val="100000"/>
                  </a:srgbClr>
                </a:solidFill>
                <a:latin typeface="Calibri"/>
              </a:rPr>
              <a:t><![CDATA[Proximal humeral endoprosthesis (bipolar or constrained shoulder joint)]]></a:t>
            </a:r>
            <a:br/>
            <a:r>
              <a:rPr lang="en-US" strike="noStrike" sz="1400" spc="0" u="none" cap="none">
                <a:solidFill>
                  <a:srgbClr val="1E293B">
                    <a:alpha val="100000"/>
                  </a:srgbClr>
                </a:solidFill>
                <a:latin typeface="Calibri"/>
              </a:rPr>
              <a:t><![CDATA[Rotator cuff preservation or reattachment; deltoid preservation critical for function; reverse shoulder arthroplasty component considered for cuff-deficie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femoral replacement]]></a:t>
            </a:r>
            <a:br/>
            <a:r>
              <a:rPr lang="en-US" strike="noStrike" sz="1400" spc="0" u="none" cap="none">
                <a:solidFill>
                  <a:srgbClr val="1E293B">
                    <a:alpha val="100000"/>
                  </a:srgbClr>
                </a:solidFill>
                <a:latin typeface="Calibri"/>
              </a:rPr>
              <a:t><![CDATA[Extensive femoral tumours; recurrence; failed prior reconstruction]]></a:t>
            </a:r>
            <a:br/>
            <a:r>
              <a:rPr lang="en-US" strike="noStrike" sz="1400" spc="0" u="none" cap="none">
                <a:solidFill>
                  <a:srgbClr val="1E293B">
                    <a:alpha val="100000"/>
                  </a:srgbClr>
                </a:solidFill>
                <a:latin typeface="Calibri"/>
              </a:rPr>
              <a:t><![CDATA[Total femur — hip articulation proximally, rotating hinge knee distally]]></a:t>
            </a:r>
            <a:br/>
            <a:r>
              <a:rPr lang="en-US" strike="noStrike" sz="1400" spc="0" u="none" cap="none">
                <a:solidFill>
                  <a:srgbClr val="1E293B">
                    <a:alpha val="100000"/>
                  </a:srgbClr>
                </a:solidFill>
                <a:latin typeface="Calibri"/>
              </a:rPr>
              <a:t><![CDATA[Major surgery; rehabilitation prolonged; dislocation and extensor mechanism weakness; acceptable function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Endoprosthetic Reconstruction]]></a:t>
            </a:r>
            <a:br/>
            <a:br/>
            <a:r>
              <a:rPr lang="en-US" strike="noStrike" sz="1400" spc="0" u="none" cap="none">
                <a:solidFill>
                  <a:srgbClr val="1E293B">
                    <a:alpha val="100000"/>
                  </a:srgbClr>
                </a:solidFill>
                <a:latin typeface="Calibri"/>
              </a:rPr>
              <a:t><![CDATA[Henderson et al. (2011) proposed the ISOLS (International Society of Limb Salvage) classification of endoprosthetic failures — the Henderson classification — which is widely used to categorise complications and plan revis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a:t>
            </a:r>
            <a:br/>
            <a:r>
              <a:rPr lang="en-US" strike="noStrike" sz="1400" spc="0" u="none" cap="none">
                <a:solidFill>
                  <a:srgbClr val="1E293B">
                    <a:alpha val="100000"/>
                  </a:srgbClr>
                </a:solidFill>
                <a:latin typeface="Calibri"/>
              </a:rPr>
              <a:t><![CDATA[Failure Mod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1 — Soft tissue failure]]></a:t>
            </a:r>
            <a:br/>
            <a:r>
              <a:rPr lang="en-US" strike="noStrike" sz="1400" spc="0" u="none" cap="none">
                <a:solidFill>
                  <a:srgbClr val="1E293B">
                    <a:alpha val="100000"/>
                  </a:srgbClr>
                </a:solidFill>
                <a:latin typeface="Calibri"/>
              </a:rPr>
              <a:t><![CDATA[Wound breakdown; instability from extensor mechanism failure (proximal tibia); dislocation (proximal femur)]]></a:t>
            </a:r>
            <a:br/>
            <a:r>
              <a:rPr lang="en-US" strike="noStrike" sz="1400" spc="0" u="none" cap="none">
                <a:solidFill>
                  <a:srgbClr val="1E293B">
                    <a:alpha val="100000"/>
                  </a:srgbClr>
                </a:solidFill>
                <a:latin typeface="Calibri"/>
              </a:rPr>
              <a:t><![CDATA[Soft tissue repair; flap reconstruction; reattachment of tendons/ligaments; constraint revision for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 — Aseptic loosening]]></a:t>
            </a:r>
            <a:br/>
            <a:r>
              <a:rPr lang="en-US" strike="noStrike" sz="1400" spc="0" u="none" cap="none">
                <a:solidFill>
                  <a:srgbClr val="1E293B">
                    <a:alpha val="100000"/>
                  </a:srgbClr>
                </a:solidFill>
                <a:latin typeface="Calibri"/>
              </a:rPr>
              <a:t><![CDATA[Implant-bone interface failure; stem loosening; periprosthetic osteolysis]]></a:t>
            </a:r>
            <a:br/>
            <a:r>
              <a:rPr lang="en-US" strike="noStrike" sz="1400" spc="0" u="none" cap="none">
                <a:solidFill>
                  <a:srgbClr val="1E293B">
                    <a:alpha val="100000"/>
                  </a:srgbClr>
                </a:solidFill>
                <a:latin typeface="Calibri"/>
              </a:rPr>
              <a:t><![CDATA[Most common failure mode in long-term follow-up; revision to longer stem; ECBB augmentation; bone graft if adequate host bone rema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 — Structural failure]]></a:t>
            </a:r>
            <a:br/>
            <a:r>
              <a:rPr lang="en-US" strike="noStrike" sz="1400" spc="0" u="none" cap="none">
                <a:solidFill>
                  <a:srgbClr val="1E293B">
                    <a:alpha val="100000"/>
                  </a:srgbClr>
                </a:solidFill>
                <a:latin typeface="Calibri"/>
              </a:rPr>
              <a:t><![CDATA[Implant fracture; bushing or hinge failure; mechanical breakage of stem or body]]></a:t>
            </a:r>
            <a:br/>
            <a:r>
              <a:rPr lang="en-US" strike="noStrike" sz="1400" spc="0" u="none" cap="none">
                <a:solidFill>
                  <a:srgbClr val="1E293B">
                    <a:alpha val="100000"/>
                  </a:srgbClr>
                </a:solidFill>
                <a:latin typeface="Calibri"/>
              </a:rPr>
              <a:t><![CDATA[Component revision; replace fractured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nderson ER et al. Failure mode classification for tumor endoprostheses: retrospective review of five institutions and a literature review. J Bone Joint Surg Am. 2011;93(5):418–429.]]></a:t>
            </a:r>
            <a:br/>
            <a:r>
              <a:rPr lang="en-US" strike="noStrike" sz="1200" spc="0" u="none" cap="none">
                <a:solidFill>
                  <a:srgbClr val="1E293B">
                    <a:alpha val="100000"/>
                  </a:srgbClr>
                </a:solidFill>
                <a:latin typeface="Calibri"/>
              </a:rPr>
              <a:t><![CDATA[Grimer RJ et al. Endoprosthetic replacement of the proximal tibia. J Bone Joint Surg Br. 1999.]]></a:t>
            </a:r>
            <a:br/>
            <a:r>
              <a:rPr lang="en-US" strike="noStrike" sz="1200" spc="0" u="none" cap="none">
                <a:solidFill>
                  <a:srgbClr val="1E293B">
                    <a:alpha val="100000"/>
                  </a:srgbClr>
                </a:solidFill>
                <a:latin typeface="Calibri"/>
              </a:rPr>
              <a:t><![CDATA[Kawai A et al. Reconstruction of large skeletal defects with a custom-made expandable prosthesis. J Bone Joint Surg Am. 2000.]]></a:t>
            </a:r>
            <a:br/>
            <a:r>
              <a:rPr lang="en-US" strike="noStrike" sz="1200" spc="0" u="none" cap="none">
                <a:solidFill>
                  <a:srgbClr val="1E293B">
                    <a:alpha val="100000"/>
                  </a:srgbClr>
                </a:solidFill>
                <a:latin typeface="Calibri"/>
              </a:rPr>
              <a:t><![CDATA[Bielack SS et al. Prognostic factors in high-grade osteosarcoma of the extremities or trunk: an analysis of 1,702 patients. J Clin Oncol. 2002.]]></a:t>
            </a:r>
            <a:br/>
            <a:r>
              <a:rPr lang="en-US" strike="noStrike" sz="1200" spc="0" u="none" cap="none">
                <a:solidFill>
                  <a:srgbClr val="1E293B">
                    <a:alpha val="100000"/>
                  </a:srgbClr>
                </a:solidFill>
                <a:latin typeface="Calibri"/>
              </a:rPr>
              <a:t><![CDATA[Enneking WF et al. A system for the functional evaluation of reconstructive procedures after surgical treatment of tumors of the musculoskeletal system. Clin Orthop Relat Res. 1993.]]></a:t>
            </a:r>
            <a:br/>
            <a:r>
              <a:rPr lang="en-US" strike="noStrike" sz="1200" spc="0" u="none" cap="none">
                <a:solidFill>
                  <a:srgbClr val="1E293B">
                    <a:alpha val="100000"/>
                  </a:srgbClr>
                </a:solidFill>
                <a:latin typeface="Calibri"/>
              </a:rPr>
              <a:t><![CDATA[Goorin AM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imb salvage is preferred over amputation when margins can be obtained and function preserved. Endoprostheses replace resected bone segment, especially around knee and proximal humerus. Types: modular, custom‑made, expandable (pediatric). Complications: infection, aseptic loosening, mechanical failure, soft tissue problems. Survival: 70–80% implant survival at 10 years; improves quality of life over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imb Salvage — Endoprosthes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Limb-salvage surgery (LSS) with endoprosthetic reconstruction has become the standard of care for most primary bone sarcomas of the extremities, replacing amputation in approximately 85–90% of patients. The endoprosthesis (tumour prosthesis) replaces resected bone and joint segments after wide excision, restoring immediate limb function. Advances in implant design, modular systems, fixation biology, and perioperative management have dramatically improved durability and functional outcomes over the past three decad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vs amputation: multiple RCTs and meta-analyses have shown equivalent oncological outcomes (survival) for limb salvage vs amputation in appropriately selected patients — the decision is therefore driven by functional and quality-of-life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to limb salvage: tumour encasing or directly involving the major neurovascular bundle such that adequate oncological margins cannot be achieved without sacrificing the vessels/nerves; major neurovascular involvement making reconstruction non-functional; pathological fracture with contamination of surgical planes (relative); patient factors (severe comorbidity, inability to comply with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tumours requiring endoprosthetic reconstruction: osteosarcoma (distal femur, proximal tibia, proximal humerus), Ewing sarcoma, chondrosarcoma, and occasionally giant cell tumour (after failed intralesional treatment) and metastatic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planning: MRI for local extent; CT chest for pulmonary staging; CT of lesion for bony anatomy; nuclear medicine or PET for multifocal/skip lesions; angiography or MRA if neurovascular proximity susp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prosthetic Design Principles]]></a:t>
            </a:r>
            <a:br/>
            <a:br/>
            <a:r>
              <a:rPr lang="en-US" strike="noStrike" sz="1400" spc="0" u="none" cap="none">
                <a:solidFill>
                  <a:srgbClr val="1E293B">
                    <a:alpha val="100000"/>
                  </a:srgbClr>
                </a:solidFill>
                <a:latin typeface="Calibri"/>
              </a:rPr>
              <a:t><![CDATA[Modular endoprosthetic systems: modern tumour prostheses consist of modular components (stem, body segments, joint components) allowing intraoperative customisation to match the exact length of bone resected; standard modular systems (METS, Stryker Modular, Stanmore, Global) have largely replaced custom-made prosthe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cemented (most common — provides immediate stability, suitable for all patients including those receiving chemotherapy); cementless press-fit (for selected patients with good bone stock and no perioperative chemotherapy effect on bone ingrowth); extracortical bone bridging (ECBB): biological fixation method where cortical bone graft is placed around the prosthesis-bone junction and stimulates bridging bone formation — reduces aseptic loosening risk in young patients; combined cement-ECBB technique increasing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joint (knee): standard joint for distal femoral and proximal tibial endoprostheses — allows both flexion/extension and controlled rotation; avoids the stress concentration of fixed hinge; more forgiving of minor malalignment than fixed hin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4">
  <a:themeElements>
    <a:clrScheme name="Theme9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2026-04-05T17:21:43Z</dcterms:created>
  <dcterms:modified xsi:type="dcterms:W3CDTF">2026-04-05T17:21:43Z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