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333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gg‑Calvé‑Perthes — Staging & Progno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classification (1992, revised 2004) — THE MOST CLINICALLY IMPORTANT]]></a:t>
            </a:r>
            <a:br/>
            <a:r>
              <a:rPr lang="en-US" strike="noStrike" sz="1400" spc="0" u="none" cap="none">
                <a:solidFill>
                  <a:srgbClr val="1E293B">
                    <a:alpha val="100000"/>
                  </a:srgbClr>
                </a:solidFill>
                <a:latin typeface="Calibri"/>
              </a:rPr>
              <a:t><![CDATA[Assesses the height of the lateral pillar of the femoral head (the lateral 15–30% of the epiphysis on AP X-ray) during the fragmentation stage; the lateral pillar is the structural column most critical for maintaining femoral head height and preventing collapse]]></a:t>
            </a:r>
            <a:br/>
            <a:r>
              <a:rPr lang="en-US" strike="noStrike" sz="1400" spc="0" u="none" cap="none">
                <a:solidFill>
                  <a:srgbClr val="1E293B">
                    <a:alpha val="100000"/>
                  </a:srgbClr>
                </a:solidFill>
                <a:latin typeface="Calibri"/>
              </a:rPr>
              <a:t><![CDATA[Group A: lateral pillar height fully maintained (>100% of original height); Group B: lateral pillar height maintained >50% of original; Group B/C border: lateral pillar >50% height BUT narrow (<3 mm) OR barely ossified; Group C: lateral pillar height <50% of original (severe collapse)]]></a:t>
            </a:r>
            <a:br/>
            <a:r>
              <a:rPr lang="en-US" strike="noStrike" sz="1400" spc="0" u="none" cap="none">
                <a:solidFill>
                  <a:srgbClr val="1E293B">
                    <a:alpha val="100000"/>
                  </a:srgbClr>
                </a:solidFill>
                <a:latin typeface="Calibri"/>
              </a:rPr>
              <a:t><![CDATA[Best validated classification for prognosis and treatment decisions; Group A = almost universally good outcome; Group B = intermediate (age-dependent — see below); Group C = poor outcome regardless of treatment; the Herring classification was validated in the landmark multicentre Herring trial (2004) which also established age at onset as the most important outcome modif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lberg classification (outcome assessment)]]></a:t>
            </a:r>
            <a:br/>
            <a:r>
              <a:rPr lang="en-US" strike="noStrike" sz="1400" spc="0" u="none" cap="none">
                <a:solidFill>
                  <a:srgbClr val="1E293B">
                    <a:alpha val="100000"/>
                  </a:srgbClr>
                </a:solidFill>
                <a:latin typeface="Calibri"/>
              </a:rPr>
              <a:t><![CDATA[Assesses the final shape of the femoral head and congruence of the hip joint after healing is complete; applied in adulthood or at skeletal maturity]]></a:t>
            </a:r>
            <a:br/>
            <a:r>
              <a:rPr lang="en-US" strike="noStrike" sz="1400" spc="0" u="none" cap="none">
                <a:solidFill>
                  <a:srgbClr val="1E293B">
                    <a:alpha val="100000"/>
                  </a:srgbClr>
                </a:solidFill>
                <a:latin typeface="Calibri"/>
              </a:rPr>
              <a:t><![CDATA[Class I: normal spherical head; Class II: spherical head + coxa magna/breva/steep acetabulum (spherical but abnormal size); Class III: non-spherical (ovoid) head, non-spherical acetabulum — congruent; Class IV: flat head, non-spherical acetabulum — congruent flat joint; Class V: flat head, spherical acetabulum — incongruent (worst)]]></a:t>
            </a:r>
            <a:br/>
            <a:r>
              <a:rPr lang="en-US" strike="noStrike" sz="1400" spc="0" u="none" cap="none">
                <a:solidFill>
                  <a:srgbClr val="1E293B">
                    <a:alpha val="100000"/>
                  </a:srgbClr>
                </a:solidFill>
                <a:latin typeface="Calibri"/>
              </a:rPr>
              <a:t><![CDATA[Used for long-term outcome research and prognosis; Classes I–II = excellent prognosis (no or minimal OA); Classes III–IV = fair (moderate OA in 4th–5th decade); Class V = poor (significant early OA); determines prognosis for counselling and planning THA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tic Factors]]></a:t>
            </a:r>
            <a:br/>
            <a:br/>
            <a:r>
              <a:rPr lang="en-US" strike="noStrike" sz="1400" spc="0" u="none" cap="none">
                <a:solidFill>
                  <a:srgbClr val="1E293B">
                    <a:alpha val="100000"/>
                  </a:srgbClr>
                </a:solidFill>
                <a:latin typeface="Calibri"/>
              </a:rPr>
              <a:t><![CDATA[Age at onset — the MOST IMPORTANT prognostic factor: children who develop LCPD younger than 6 years have an inherently better prognosis than those who develop it older; younger children have more growth remaining, the femoral head has greater remodelling potential, and the acetabulum is more plastic and can adapt to a slightly abnormal femoral head shape; the landmark Herring multicentre RCT (2004) stratified outcomes by age — children <8 years at symptom onset with Group B lateral pillar had equivalent outcomes with treatment (bracing/containment surgery) or symptomatic management (no significant difference — controversial finding); children ≥8 years at symptom onset with Group B or B/C had significantly better outcomes with surgical treatment (containment osteotomy) versus symptomatic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Group A — good prognosis regardless of age or treatment; Group C — poor prognosis regardless of treatment; Group B — age-dependent outcome (see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ge`s head-at-risk signs: radiological signs that indicate the femoral head is at risk of severe deformity; (1) small V-shaped osteoporotic segment in lateral epiphysis; (2) calcification lateral to the epiphysis; (3) diffuse metaphyseal reaction; (4) lateral subluxation of the femoral head (loss of Shenton`s line continuity); (5) horizontal growth plate; presence of 2 or more of these signs indicates a head at risk and is an indication for active containme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ge of hip motion: loss of hip motion (particularly abduction and internal rotation) is associated with worse outcome — a `hinged` abduction pattern (the femoral head levers against the lateral acetabular rim on abduction — causing pain and blocking motion) indicates loss of sphericity and congruence and predicts poor outc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Herring Group]]></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atic management (activity modification)]]></a:t>
            </a:r>
            <a:br/>
            <a:r>
              <a:rPr lang="en-US" strike="noStrike" sz="1400" spc="0" u="none" cap="none">
                <a:solidFill>
                  <a:srgbClr val="1E293B">
                    <a:alpha val="100000"/>
                  </a:srgbClr>
                </a:solidFill>
                <a:latin typeface="Calibri"/>
              </a:rPr>
              <a:t><![CDATA[Any age; Group A; children <8 years Group B]]></a:t>
            </a:r>
            <a:br/>
            <a:r>
              <a:rPr lang="en-US" strike="noStrike" sz="1400" spc="0" u="none" cap="none">
                <a:solidFill>
                  <a:srgbClr val="1E293B">
                    <a:alpha val="100000"/>
                  </a:srgbClr>
                </a:solidFill>
                <a:latin typeface="Calibri"/>
              </a:rPr>
              <a:t><![CDATA[Activity modification (avoid high-impact activities during active fragmentation); physiotherapy to maintain hip range of motion (ROM); NSAIDs for pain; hydrotherapy (non-weight-bearing exercise); Petrie abduction casts for regaining abduction in `hinged` hips; no bracing (bracing no longer recommended — Herring RCT showed no benefit over symptomatic management in children <8 with Group B)]]></a:t>
            </a:r>
            <a:br/>
            <a:r>
              <a:rPr lang="en-US" strike="noStrike" sz="1400" spc="0" u="none" cap="none">
                <a:solidFill>
                  <a:srgbClr val="1E293B">
                    <a:alpha val="100000"/>
                  </a:srgbClr>
                </a:solidFill>
                <a:latin typeface="Calibri"/>
              </a:rPr>
              <a:t><![CDATA[Herring multicentre RCT 2004: Group A — excellent regardless of treatment; Group B under age 8 — no significant benefit of containment treatment over symptomatic management; Group B/C and C — worse outcome regardless; management most impactful in Group B age ≥8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ment — rationale]]></a:t>
            </a:r>
            <a:br/>
            <a:r>
              <a:rPr lang="en-US" strike="noStrike" sz="1400" spc="0" u="none" cap="none">
                <a:solidFill>
                  <a:srgbClr val="1E293B">
                    <a:alpha val="100000"/>
                  </a:srgbClr>
                </a:solidFill>
                <a:latin typeface="Calibri"/>
              </a:rPr>
              <a:t><![CDATA[Group B or B/C; age ≥8 years at onset; head at risk signs]]></a:t>
            </a:r>
            <a:br/>
            <a:r>
              <a:rPr lang="en-US" strike="noStrike" sz="1400" spc="0" u="none" cap="none">
                <a:solidFill>
                  <a:srgbClr val="1E293B">
                    <a:alpha val="100000"/>
                  </a:srgbClr>
                </a:solidFill>
                <a:latin typeface="Calibri"/>
              </a:rPr>
              <a:t><![CDATA[Containment places the vulnerable `plastic` femoral head within the mould of the acetabulum during the reossification stage; the acetabulum acts as a biological mould to encourage a spherical femoral head shape during healing; containment can be achieved surgically or rarely by bracing]]></a:t>
            </a:r>
            <a:br/>
            <a:r>
              <a:rPr lang="en-US" strike="noStrike" sz="1400" spc="0" u="none" cap="none">
                <a:solidFill>
                  <a:srgbClr val="1E293B">
                    <a:alpha val="100000"/>
                  </a:srgbClr>
                </a:solidFill>
                <a:latin typeface="Calibri"/>
              </a:rPr>
              <a:t><![CDATA[The theoretical basis for all containment interventions; most evidence supports surgical containment for Group B age ≥8 years and Group B/C (all ages are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ontainment — femoral osteotomy]]></a:t>
            </a:r>
            <a:br/>
            <a:r>
              <a:rPr lang="en-US" strike="noStrike" sz="1400" spc="0" u="none" cap="none">
                <a:solidFill>
                  <a:srgbClr val="1E293B">
                    <a:alpha val="100000"/>
                  </a:srgbClr>
                </a:solidFill>
                <a:latin typeface="Calibri"/>
              </a:rPr>
              <a:t><![CDATA[Group B / B/C; age ≥8 years; early fragmentation stage; adequate hip motion]]></a:t>
            </a:r>
            <a:br/>
            <a:r>
              <a:rPr lang="en-US" strike="noStrike" sz="1400" spc="0" u="none" cap="none">
                <a:solidFill>
                  <a:srgbClr val="1E293B">
                    <a:alpha val="100000"/>
                  </a:srgbClr>
                </a:solidFill>
                <a:latin typeface="Calibri"/>
              </a:rPr>
              <a:t><![CDATA[Varus derotation osteotomy (VDRO) of the proximal femur — redirects the femoral head into the acetabulum by creating a varus position of the neck (places the femoral head more directly under the acetabular dome); typically 15–20° of varus; must be performed before the `plastic` window closes (early fragmentation); followed by removal of the hardware after healing]]></a:t>
            </a:r>
            <a:br/>
            <a:r>
              <a:rPr lang="en-US" strike="noStrike" sz="1400" spc="0" u="none" cap="none">
                <a:solidFill>
                  <a:srgbClr val="1E293B">
                    <a:alpha val="100000"/>
                  </a:srgbClr>
                </a:solidFill>
                <a:latin typeface="Calibri"/>
              </a:rPr>
              <a:t><![CDATA[Effective and reproducible; the most commonly used surgical containment method in the UK; produces a temporary Trendelenburg gait (from the varus position — improved by the remodelling that occurs with growth); secondary coxa vara if over-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é-Perthes disease. J Pediatr Orthop. 1992;12(2):143–150.]]></a:t>
            </a:r>
            <a:br/>
            <a:r>
              <a:rPr lang="en-US" strike="noStrike" sz="1200" spc="0" u="none" cap="none">
                <a:solidFill>
                  <a:srgbClr val="1E293B">
                    <a:alpha val="100000"/>
                  </a:srgbClr>
                </a:solidFill>
                <a:latin typeface="Calibri"/>
              </a:rPr>
              <a:t><![CDATA[Herring JA et al. The lateral pillar classification for the management of Perthes disease: a multicentre study. J Bone Joint Surg Am. 2004;86(10):2103–2120.]]></a:t>
            </a:r>
            <a:br/>
            <a:r>
              <a:rPr lang="en-US" strike="noStrike" sz="1200" spc="0" u="none" cap="none">
                <a:solidFill>
                  <a:srgbClr val="1E293B">
                    <a:alpha val="100000"/>
                  </a:srgbClr>
                </a:solidFill>
                <a:latin typeface="Calibri"/>
              </a:rPr>
              <a:t><![CDATA[Catterall A. The natural history of Perthes disease. J Bone Joint Surg Br. 1971;53B(1):37–53.]]></a:t>
            </a:r>
            <a:br/>
            <a:r>
              <a:rPr lang="en-US" strike="noStrike" sz="1200" spc="0" u="none" cap="none">
                <a:solidFill>
                  <a:srgbClr val="1E293B">
                    <a:alpha val="100000"/>
                  </a:srgbClr>
                </a:solidFill>
                <a:latin typeface="Calibri"/>
              </a:rPr>
              <a:t><![CDATA[Stulberg SD et al. Unrecognised childhood hip disease: a major cause of idiopathic osteoarthritis of the hip. Proceedings of the Third Open Scientific Meeting of The Hip Society. 1975.]]></a:t>
            </a:r>
            <a:br/>
            <a:r>
              <a:rPr lang="en-US" strike="noStrike" sz="1200" spc="0" u="none" cap="none">
                <a:solidFill>
                  <a:srgbClr val="1E293B">
                    <a:alpha val="100000"/>
                  </a:srgbClr>
                </a:solidFill>
                <a:latin typeface="Calibri"/>
              </a:rPr>
              <a:t><![CDATA[Waldenstrom H. On necrosis of the joint cartilage by epiphyseolysis capitis femoris. Acta Chir Scand. 1938.]]></a:t>
            </a:r>
            <a:br/>
            <a:r>
              <a:rPr lang="en-US" strike="noStrike" sz="1200" spc="0" u="none" cap="none">
                <a:solidFill>
                  <a:srgbClr val="1E293B">
                    <a:alpha val="100000"/>
                  </a:srgbClr>
                </a:solidFill>
                <a:latin typeface="Calibri"/>
              </a:rPr>
              <a:t><![CDATA[Joseph B et al. Prognostic factors in Perthes disease. J Bone Joint Surg Br.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capital femoral epiphysis in 4–8‑year‑olds (boys > girls). Radiographic **Waldenström stages**: Initial, Fragmentation, Re‑ossification, Healed. **Prognosis/Severity**: **Catterall** (I–IV) and **Herring (lateral pillar)** (A–C); age >6 yrs and Herring C predict poorer outcomes. Goal: **containment** of the femoral head within acetabulum to maintain sphericity (abduction bracing or osteotomy). MRI detects early marrow changes; lateral extrusion (loss of containment) indicates need for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gg‑Calvé‑Perthes — Staging & Progno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egg-Calvé-Perthes disease (LCPD) is idiopathic avascular necrosis (osteonecrosis) of the capital femoral epiphysis in children, named after three surgeons who independently described it in 1910 (Georg Legg, Jacques Calvé, Georg Perthes). The condition involves temporary interruption of the blood supply to the femoral head, causing ischaemic necrosis of the epiphyseal bone, followed by resorption of dead bone, revascularisation, and attempted repair by subchondral bone regeneration. The ultimate shape of the femoral head after healing determines the long-term outcome — a round head within a congruent acetabulum → good prognosis; a flat, aspherical head (coxa plana) with a large femoral head (coxa magna) → poor prognosis, earl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10 per 100,000 children per year; peak age 4–8 years (range 2–12 years); male:female 4–5:1; White children predominantly; bilateral in 10–12% of cases (typically asynchronous — different stages in each hip); associated with growth retardation, low birth weight, short stature, and skeletal age delay; socioeconomic factors and passive tobacco smoke exposure have been reported as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blood supply to the capital femoral epiphysis in children is particularly vulnerable — the lateral epiphyseal vessels (branches of the medial circumflex femoral artery) are the primary supply; they run across the femoral neck and enter the epiphysis through the periphery; these vessels are at risk from increased intracapsular pressure (e.g., from synovial effusion), trauma, thrombotic events (coagulation abnormalities — elevated Factor V Leiden, protein C/S deficiency — found in some cases), or reduced blood flow from other causes; the cause in most cases remains unknown (hence `idiopathic`); whatever the mechanism, ischaemia of the femoral epiphysis is followed by a predictable biological sequence of events over 2–4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stages: Stage 1 — ischaemia/early necrosis (new bone formation ceases; the epiphysis becomes radiodense relative to surrounding osteoporotic bone; subchondral fracture may occur; joint effusion); Stage 2 — fragmentation/resorption (dead bone is resorbed; the epiphysis appears fragmented on X-ray; the physis is compressed; the head may collapse and lose sphericity); Stage 3 — reossification/healing (new bone laid down in the resorbed areas; the density of the epiphysis returns; the final shape of the femoral head is determined during this stage — it is `plastic` and can be influenced by the forces applied to it); Stage 4 — healed (ossification complete; the final femoral head shape is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System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Categori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denstrom stages (radiological progression)]]></a:t>
            </a:r>
            <a:br/>
            <a:r>
              <a:rPr lang="en-US" strike="noStrike" sz="1400" spc="0" u="none" cap="none">
                <a:solidFill>
                  <a:srgbClr val="1E293B">
                    <a:alpha val="100000"/>
                  </a:srgbClr>
                </a:solidFill>
                <a:latin typeface="Calibri"/>
              </a:rPr>
              <a:t><![CDATA[Describes the biological stages of LCPD visible on plain X-ray]]></a:t>
            </a:r>
            <a:br/>
            <a:r>
              <a:rPr lang="en-US" strike="noStrike" sz="1400" spc="0" u="none" cap="none">
                <a:solidFill>
                  <a:srgbClr val="1E293B">
                    <a:alpha val="100000"/>
                  </a:srgbClr>
                </a:solidFill>
                <a:latin typeface="Calibri"/>
              </a:rPr>
              <a:t><![CDATA[Stage 1 (Initial/Ischaemic): increased density, may see subchondral fracture; Stage 2 (Fragmentation): resorption, fragmented appearance; Stage 3 (Reossification/Healing): new bone deposition, density returning; Stage 4 (Residual/Healed): final shape established]]></a:t>
            </a:r>
            <a:br/>
            <a:r>
              <a:rPr lang="en-US" strike="noStrike" sz="1400" spc="0" u="none" cap="none">
                <a:solidFill>
                  <a:srgbClr val="1E293B">
                    <a:alpha val="100000"/>
                  </a:srgbClr>
                </a:solidFill>
                <a:latin typeface="Calibri"/>
              </a:rPr>
              <a:t><![CDATA[Communicates the stage of disease; most interventions are targeted to the early fragmentation stage when the femoral head is most `plastic` and containment has the greatest potential to influence final head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classification (1971)]]></a:t>
            </a:r>
            <a:br/>
            <a:r>
              <a:rPr lang="en-US" strike="noStrike" sz="1400" spc="0" u="none" cap="none">
                <a:solidFill>
                  <a:srgbClr val="1E293B">
                    <a:alpha val="100000"/>
                  </a:srgbClr>
                </a:solidFill>
                <a:latin typeface="Calibri"/>
              </a:rPr>
              <a:t><![CDATA[Based on the extent of epiphyseal involvement seen on AP and lateral X-ray at the fragmentation stage]]></a:t>
            </a:r>
            <a:br/>
            <a:r>
              <a:rPr lang="en-US" strike="noStrike" sz="1400" spc="0" u="none" cap="none">
                <a:solidFill>
                  <a:srgbClr val="1E293B">
                    <a:alpha val="100000"/>
                  </a:srgbClr>
                </a:solidFill>
                <a:latin typeface="Calibri"/>
              </a:rPr>
              <a:t><![CDATA[Group I: anterior head involved only (<25%); Group II: anterior head with sequestrum, preserved metaphyseal reaction on medial and lateral sides; Group III: large sequestrum (>75% involvement), lateral column partially involved; Group IV: total epiphyseal involvement (100%)]]></a:t>
            </a:r>
            <a:br/>
            <a:r>
              <a:rPr lang="en-US" strike="noStrike" sz="1400" spc="0" u="none" cap="none">
                <a:solidFill>
                  <a:srgbClr val="1E293B">
                    <a:alpha val="100000"/>
                  </a:srgbClr>
                </a:solidFill>
                <a:latin typeface="Calibri"/>
              </a:rPr>
              <a:t><![CDATA[Historically important; Groups I–II generally good prognosis; Groups III–IV poor; superseded by the simpler Herring lateral pillar classification for most purposes; difficult interobserver repro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2026-05-25T13:51:50Z</dcterms:created>
  <dcterms:modified xsi:type="dcterms:W3CDTF">2026-05-25T13:51:50Z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