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4053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Intertrochanteric Fractures — AO/OT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trochanteric Fractures — AO/OT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hortened and externally rotated limb]]></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elling around hi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erness over greater trochant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s typically present after a fall and are unable to stand or walk due to severe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br/>
            <a:r>
              <a:rPr lang="en-US" strike="noStrike" sz="1400" spc="0" u="none" cap="none">
                <a:solidFill>
                  <a:srgbClr val="1E293B">
                    <a:alpha val="100000"/>
                  </a:srgbClr>
                </a:solidFill>
                <a:latin typeface="Calibri"/>
              </a:rPr>
              <a:t><![CDATA[AP pelvis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hip radiograp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T scan for complex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s typically demonstrate the fracture pattern and displacement of frag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trochanteric Fractures — AO/OT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Principles]]></a:t>
            </a:r>
            <a:br/>
            <a:br/>
            <a:br/>
            <a:r>
              <a:rPr lang="en-US" strike="noStrike" sz="1400" spc="0" u="none" cap="none">
                <a:solidFill>
                  <a:srgbClr val="1E293B">
                    <a:alpha val="100000"/>
                  </a:srgbClr>
                </a:solidFill>
                <a:latin typeface="Calibri"/>
              </a:rPr>
              <a:t><![CDATA[The primary goal of treatment is early mobilization and restoration of function. Most intertrochanteric fractures are treated surgical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surgery within 24–48 hou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le internal 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arly mobiliz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ion of compli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Fixation Options]]></a:t>
            </a:r>
            <a:br/>
            <a:br/>
            <a:br/>
            <a:br/>
            <a:br/>
            <a:br/>
            <a:br/>
            <a:br/>
            <a:r>
              <a:rPr lang="en-US" strike="noStrike" sz="1400" spc="0" u="none" cap="none">
                <a:solidFill>
                  <a:srgbClr val="1E293B">
                    <a:alpha val="100000"/>
                  </a:srgbClr>
                </a:solidFill>
                <a:latin typeface="Calibri"/>
              </a:rPr>
              <a:t><![CDATA[Implant]]></a:t>
            </a:r>
            <a:br/>
            <a:r>
              <a:rPr lang="en-US" strike="noStrike" sz="1400" spc="0" u="none" cap="none">
                <a:solidFill>
                  <a:srgbClr val="1E293B">
                    <a:alpha val="100000"/>
                  </a:srgbClr>
                </a:solidFill>
                <a:latin typeface="Calibri"/>
              </a:rPr>
              <a:t><![CDAT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ynamic hip screw (DHS)]]></a:t>
            </a:r>
            <a:br/>
            <a:r>
              <a:rPr lang="en-US" strike="noStrike" sz="1400" spc="0" u="none" cap="none">
                <a:solidFill>
                  <a:srgbClr val="1E293B">
                    <a:alpha val="100000"/>
                  </a:srgbClr>
                </a:solidFill>
                <a:latin typeface="Calibri"/>
              </a:rPr>
              <a:t><![CDATA[Stabl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femoral nail (PFN)]]></a:t>
            </a:r>
            <a:br/>
            <a:r>
              <a:rPr lang="en-US" strike="noStrike" sz="1400" spc="0" u="none" cap="none">
                <a:solidFill>
                  <a:srgbClr val="1E293B">
                    <a:alpha val="100000"/>
                  </a:srgbClr>
                </a:solidFill>
                <a:latin typeface="Calibri"/>
              </a:rPr>
              <a:t><![CDATA[Unstabl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phalomedullary nail]]></a:t>
            </a:r>
            <a:br/>
            <a:r>
              <a:rPr lang="en-US" strike="noStrike" sz="1400" spc="0" u="none" cap="none">
                <a:solidFill>
                  <a:srgbClr val="1E293B">
                    <a:alpha val="100000"/>
                  </a:srgbClr>
                </a:solidFill>
                <a:latin typeface="Calibri"/>
              </a:rPr>
              <a:t><![CDATA[Reverse oblique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trochanteric Fractures — AO/OT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r>
              <a:rPr lang="en-US" strike="noStrike" sz="1400" spc="0" u="none" cap="none">
                <a:solidFill>
                  <a:srgbClr val="1E293B">
                    <a:alpha val="100000"/>
                  </a:srgbClr>
                </a:solidFill>
                <a:latin typeface="Calibri"/>
              </a:rPr>
              <a:t><![CDATA[Implant fail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un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ep vein thromb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ssure so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Extracapsular fracture of proximal femu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in elderly osteoporotic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 classification type 31-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FN preferred for unstable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Rockwood and Green’s Fractures in Adults]]></a:t>
            </a:r>
            <a:br/>
            <a:r>
              <a:rPr lang="en-US" strike="noStrike" sz="1200" spc="0" u="none" cap="none">
                <a:solidFill>
                  <a:srgbClr val="1E293B">
                    <a:alpha val="100000"/>
                  </a:srgbClr>
                </a:solidFill>
                <a:latin typeface="Calibri"/>
              </a:rPr>
              <a:t><![CDATA[Campbell’s Operative Orthopaedics]]></a:t>
            </a:r>
            <a:br/>
            <a:r>
              <a:rPr lang="en-US" strike="noStrike" sz="1200" spc="0" u="none" cap="none">
                <a:solidFill>
                  <a:srgbClr val="1E293B">
                    <a:alpha val="100000"/>
                  </a:srgbClr>
                </a:solidFill>
                <a:latin typeface="Calibri"/>
              </a:rPr>
              <a:t><![CDATA[Orthobullets – Intertrochanteric Fractures]]></a:t>
            </a:r>
            <a:br/>
            <a:r>
              <a:rPr lang="en-US" strike="noStrike" sz="1200" spc="0" u="none" cap="none">
                <a:solidFill>
                  <a:srgbClr val="1E293B">
                    <a:alpha val="100000"/>
                  </a:srgbClr>
                </a:solidFill>
                <a:latin typeface="Calibri"/>
              </a:rPr>
              <a:t><![CDATA[AO Trauma Surgery Refer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Intertrochanteric Fractures — AO/OT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AO 31-A: A1 simple, A2 comminuted, A3 reverse oblique. Implants: DHS for stable A1/A2, CMN for unstable A2/A3. TA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trochanteric Fractures — AO/OT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Intertrochanteric fractures are extracapsular fractures of the proximal femur occurring between the greater and lesser trochanters. These fractures are extremely common in the elderly population and are strongly associated with osteoporosis. They account for nearly half of all hip fractures and represent a major cause of morbidity and mortality in older adul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trochanteric Fractures — AO/OT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younger individuals, intertrochanteric fractures usually occur due to high-energy trauma such as road traffic accidents or falls from height. In contrast, elderly patients often sustain these fractures following low-energy mechanisms such as a simple fall from standing heigh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trochanteric Fractures — AO/OT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cause these fractures occur outside the hip joint capsule, the blood supply to the femoral head is generally preserved, and the risk of avascular necrosis is much lower compared with femoral neck fractures. Modern treatment focuses on early surgical stabilization to allow early mobilization and reduce complications associated with prolonged immobiliz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trochanteric Fractures — AO/OT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of the Intertrochanteric Region]]></a:t>
            </a:r>
            <a:br/>
            <a:br/>
            <a:br/>
            <a:r>
              <a:rPr lang="en-US" strike="noStrike" sz="1400" spc="0" u="none" cap="none">
                <a:solidFill>
                  <a:srgbClr val="1E293B">
                    <a:alpha val="100000"/>
                  </a:srgbClr>
                </a:solidFill>
                <a:latin typeface="Calibri"/>
              </a:rPr>
              <a:t><![CDATA[The intertrochanteric region lies between the greater and lesser trochanters of the femur. This area serves as the attachment site for several powerful muscles that influence fracture displac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eater trochanter – insertion of gluteus medius and minim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sser trochanter – insertion of iliopsoa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trochanteric line – anterior ridge connecting trochante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trochanteric crest – posterior ridge between trochant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trochanteric Fractures — AO/OT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scle forces acting on the proximal femur contribute to displacement patterns in intertrochanteric fractures. The iliopsoas tends to flex and externally rotate the proximal fragment, while the gluteal muscles abduct the greater trochant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a:t>
            </a:r>
            <a:br/>
            <a:br/>
            <a:br/>
            <a:r>
              <a:rPr lang="en-US" strike="noStrike" sz="1400" spc="0" u="none" cap="none">
                <a:solidFill>
                  <a:srgbClr val="1E293B">
                    <a:alpha val="100000"/>
                  </a:srgbClr>
                </a:solidFill>
                <a:latin typeface="Calibri"/>
              </a:rPr>
              <a:t><![CDATA[Common in elderly patients with osteoporo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presents about 50% of hip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er incidence in wome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increases with 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Group]]></a:t>
            </a:r>
            <a:br/>
            <a:r>
              <a:rPr lang="en-US" strike="noStrike" sz="1400" spc="0" u="none" cap="none">
                <a:solidFill>
                  <a:srgbClr val="1E293B">
                    <a:alpha val="100000"/>
                  </a:srgbClr>
                </a:solidFill>
                <a:latin typeface="Calibri"/>
              </a:rPr>
              <a:t><![CDATA[Typical Ca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derly]]></a:t>
            </a:r>
            <a:br/>
            <a:r>
              <a:rPr lang="en-US" strike="noStrike" sz="1400" spc="0" u="none" cap="none">
                <a:solidFill>
                  <a:srgbClr val="1E293B">
                    <a:alpha val="100000"/>
                  </a:srgbClr>
                </a:solidFill>
                <a:latin typeface="Calibri"/>
              </a:rPr>
              <a:t><![CDATA[Low-energy fal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trochanteric Fractures — AO/OT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Young adults]]></a:t>
            </a:r>
            <a:br/>
            <a:r>
              <a:rPr lang="en-US" strike="noStrike" sz="1400" spc="0" u="none" cap="none">
                <a:solidFill>
                  <a:srgbClr val="1E293B">
                    <a:alpha val="100000"/>
                  </a:srgbClr>
                </a:solidFill>
                <a:latin typeface="Calibri"/>
              </a:rPr>
              <a:t><![CDATA[High-energy trau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of Injury]]></a:t>
            </a:r>
            <a:br/>
            <a:br/>
            <a:br/>
            <a:r>
              <a:rPr lang="en-US" strike="noStrike" sz="1400" spc="0" u="none" cap="none">
                <a:solidFill>
                  <a:srgbClr val="1E293B">
                    <a:alpha val="100000"/>
                  </a:srgbClr>
                </a:solidFill>
                <a:latin typeface="Calibri"/>
              </a:rPr>
              <a:t><![CDATA[Fall directly onto the greater trochant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energy trauma in elderly pati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gh-energy trauma in younger individua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impact to the lateral hip]]></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osteoporotic bone, even minor trauma may produce complex fracture patterns with comminution of the posteromedial cortex.]]></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ntertrochanteric Fractures — AO/OT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OTA Classification]]></a:t>
            </a:r>
            <a:br/>
            <a:br/>
            <a:br/>
            <a:r>
              <a:rPr lang="en-US" strike="noStrike" sz="1400" spc="0" u="none" cap="none">
                <a:solidFill>
                  <a:srgbClr val="1E293B">
                    <a:alpha val="100000"/>
                  </a:srgbClr>
                </a:solidFill>
                <a:latin typeface="Calibri"/>
              </a:rPr>
              <a:t><![CDATA[The AO/OTA classification is commonly used to categorize intertrochanteric fractures based on fracture pattern and stabil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1-A1]]></a:t>
            </a:r>
            <a:br/>
            <a:r>
              <a:rPr lang="en-US" strike="noStrike" sz="1400" spc="0" u="none" cap="none">
                <a:solidFill>
                  <a:srgbClr val="1E293B">
                    <a:alpha val="100000"/>
                  </a:srgbClr>
                </a:solidFill>
                <a:latin typeface="Calibri"/>
              </a:rPr>
              <a:t><![CDATA[Simple two-part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1-A2]]></a:t>
            </a:r>
            <a:br/>
            <a:r>
              <a:rPr lang="en-US" strike="noStrike" sz="1400" spc="0" u="none" cap="none">
                <a:solidFill>
                  <a:srgbClr val="1E293B">
                    <a:alpha val="100000"/>
                  </a:srgbClr>
                </a:solidFill>
                <a:latin typeface="Calibri"/>
              </a:rPr>
              <a:t><![CDATA[Comminuted fractures with posteromedial invol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1-A3]]></a:t>
            </a:r>
            <a:br/>
            <a:r>
              <a:rPr lang="en-US" strike="noStrike" sz="1400" spc="0" u="none" cap="none">
                <a:solidFill>
                  <a:srgbClr val="1E293B">
                    <a:alpha val="100000"/>
                  </a:srgbClr>
                </a:solidFill>
                <a:latin typeface="Calibri"/>
              </a:rPr>
              <a:t><![CDATA[Reverse oblique or transverse fractu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 stability is a key factor in determining the appropriate surgical fixation metho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a:t>
            </a:r>
            <a:br/>
            <a:br/>
            <a:br/>
            <a:r>
              <a:rPr lang="en-US" strike="noStrike" sz="1400" spc="0" u="none" cap="none">
                <a:solidFill>
                  <a:srgbClr val="1E293B">
                    <a:alpha val="100000"/>
                  </a:srgbClr>
                </a:solidFill>
                <a:latin typeface="Calibri"/>
              </a:rPr>
              <a:t><![CDATA[Severe hip pai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ability to bear weigh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2026-07-28T07:37:37Z</dcterms:created>
  <dcterms:modified xsi:type="dcterms:W3CDTF">2026-07-28T07:37:37Z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