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346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ntercondylar Distal Humerus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a:t>
            </a:r>
            <a:br/>
            <a:br/>
            <a:r>
              <a:rPr lang="en-US" strike="noStrike" sz="1400" spc="0" u="none" cap="none">
                <a:solidFill>
                  <a:srgbClr val="1E293B">
                    <a:alpha val="100000"/>
                  </a:srgbClr>
                </a:solidFill>
                <a:latin typeface="Calibri"/>
              </a:rPr>
              <a:t><![CDATA[Olecranon osteotomy approach: the gold standard approach for intercondylar distal humerus ORIF; the olecranon is osteotomised (a chevron osteotomy is preferred — the `V` shape increases contact area and rotational stability for fixation); the olecranon fragment (with the triceps attached) is reflected proximally, providing a `window` into the elbow joint — excellent visualisation of the entire distal humeral articular surface; at closure, the olecranon is reduced anatomically and fixed with a tension band wire or plate; this approach provides the best articular visualisation for complex intra-articular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yan-Morrey (triceps-reflecting) approach: the triceps is reflected off the olecranon from medial to lateral while remaining attached; used for TEA (avoids creating an olecranon osteotomy that would later complicate TEA mechanics); not ideal for ORIF as articular visualisation is limited compared to olecranon osteo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ceps-splitting approach: the triceps is split in the midline longitudinally; used for simple extra-articular and some partial articular fractures; limited articular visu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management: the ulnar nerve must be identified and protected in all surgical approaches to the distal humerus; anterior subcutaneous transposition of the ulnar nerve at the time of ORIF is performed when — (1) fixation hardware will be placed on the medial column close to the nerve; (2) postoperative swelling may compress the nerve in the cubital tunnel; anterior transposition moves the nerve to a protected position anterior to the medial epicondyle; the nerve must be carefully handled throughout to avoid traction neuroprax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 Dual Plating Principles]]></a:t>
            </a:r>
            <a:br/>
            <a:br/>
            <a:r>
              <a:rPr lang="en-US" strike="noStrike" sz="1400" spc="0" u="none" cap="none">
                <a:solidFill>
                  <a:srgbClr val="1E293B">
                    <a:alpha val="100000"/>
                  </a:srgbClr>
                </a:solidFill>
                <a:latin typeface="Calibri"/>
              </a:rPr>
              <a:t><![CDATA[Dual plating — `parallel` vs `perpendicular` plate configuration: two plates are required to restore stability to both the medial and lateral columns; (1) Parallel plate configuration (medial plate on the flat posterior medial surface + lateral plate on the flat posterior lateral surface — both plates run parallel to the long axis of the humerus); (2) Perpendicular (90-90) configuration (medial plate on the medial column + lateral plate on the lateral surface, the two plates at 90° to each other); biomechanical studies (Sanchez-Sotelo et al.) suggest parallel plating provides superior torsional stability while perpendicular plating provides superior resistance to coronal plane bending; both configurations are acceptable and surgeon preference/implant availability guide the choice in pract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ticular reconstruction first: the articular surface must be reconstructed and provisionally fixed with K-wires or lag screws BEFORE the columns are fixed to the diaphysis; the sequence is — (1) reduce and provisionally fix the articular surface (the `articular block`); (2) fix the medial column to the articular block with a plate; (3) fix the lateral column with the second plate; (4) ensure distal screws in both plates engage as much of the articular block as possible (long screws into the trochlea provide the strongest dist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every screw in every plate engages a fragment fixed by the other plate`: each distal screw should pass through the articular block and engage a fragment that is also secured by the opposite plate; this creates a highly stable interlocking construct; screws should be as long as possible without penetrating the articular surface; the distal screws are the most critical for fractur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sation: the fixation must be stable enough to allow early active-assisted mobilisation within 24–48 hours; the elbow is one of the most stiffness-prone joints in the body; rigid fixation enabling early motion is the primary goal of surgery; a stable construct that allows early physiotherapy is superior to a technically perfect reduction that requires prolonged immobi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Elbow Arthroplasty — Primary for Distal Humerus Fractures]]></a:t>
            </a:r>
            <a:br/>
            <a:br/>
            <a:r>
              <a:rPr lang="en-US" strike="noStrike" sz="1400" spc="0" u="none" cap="none">
                <a:solidFill>
                  <a:srgbClr val="1E293B">
                    <a:alpha val="100000"/>
                  </a:srgbClr>
                </a:solidFill>
                <a:latin typeface="Calibri"/>
              </a:rPr>
              <a:t><![CDATA[Indications for primary TEA (rather than ORIF): elderly patients (generally >65–70 years, but physiological age is more important than chronological); severe osteoporotic comminution making ORIF unreconstructable (AO 13-C3 in elderly); pre-existing elbow arthritis; rheumatoid arthritis (rheumatoid patients have both fragile bone and pre-existing synovitis — TEA provides excellent pain relief and function); expected poor bone quality for fixation; TEA provides immediate stable reconstruction without the risk of fixation failure in osteoporotic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Kee MD et al. A multicenter, prospective, randomized, controlled trial of open reduction — internal fixation versus total elbow arthroplasty for displaced intra-articular distal humeral fractures in elderly patients. J Bone Joint Surg Am. 2009;91(6):1359–1368.]]></a:t>
            </a:r>
            <a:br/>
            <a:r>
              <a:rPr lang="en-US" strike="noStrike" sz="1200" spc="0" u="none" cap="none">
                <a:solidFill>
                  <a:srgbClr val="1E293B">
                    <a:alpha val="100000"/>
                  </a:srgbClr>
                </a:solidFill>
                <a:latin typeface="Calibri"/>
              </a:rPr>
              <a:t><![CDATA[Sanchez-Sotelo J et al. Biomechanical evaluation of reconstructed distal humerus in a cadaveric model. J Bone Joint Surg Am. 2007.]]></a:t>
            </a:r>
            <a:br/>
            <a:r>
              <a:rPr lang="en-US" strike="noStrike" sz="1200" spc="0" u="none" cap="none">
                <a:solidFill>
                  <a:srgbClr val="1E293B">
                    <a:alpha val="100000"/>
                  </a:srgbClr>
                </a:solidFill>
                <a:latin typeface="Calibri"/>
              </a:rPr>
              <a:t><![CDATA[Jupiter JB et al. The posterior tension band wiring of olecranon osteotomies for exposure of intraarticular fractures of the distal humerus. Clin Orthop Relat Res. 1985.]]></a:t>
            </a:r>
            <a:br/>
            <a:r>
              <a:rPr lang="en-US" strike="noStrike" sz="1200" spc="0" u="none" cap="none">
                <a:solidFill>
                  <a:srgbClr val="1E293B">
                    <a:alpha val="100000"/>
                  </a:srgbClr>
                </a:solidFill>
                <a:latin typeface="Calibri"/>
              </a:rPr>
              <a:t><![CDATA[Morrey BF. The Elbow and Its Disorders. 4th Edition. Elsevier.]]></a:t>
            </a:r>
            <a:br/>
            <a:r>
              <a:rPr lang="en-US" strike="noStrike" sz="1200" spc="0" u="none" cap="none">
                <a:solidFill>
                  <a:srgbClr val="1E293B">
                    <a:alpha val="100000"/>
                  </a:srgbClr>
                </a:solidFill>
                <a:latin typeface="Calibri"/>
              </a:rPr>
              <a:t><![CDATA[Rockwood and Green`s Fractures in Adults. 9th Edition. Lippincott Williams & Wilkins.]]></a:t>
            </a:r>
            <a:br/>
            <a:r>
              <a:rPr lang="en-US" strike="noStrike" sz="1200" spc="0" u="none" cap="none">
                <a:solidFill>
                  <a:srgbClr val="1E293B">
                    <a:alpha val="100000"/>
                  </a:srgbClr>
                </a:solidFill>
                <a:latin typeface="Calibri"/>
              </a:rPr>
              <a:t><![CDATA[Campbells Operative Orthopaed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 or Y-shaped intra-articular fractures of the distal humerus. Most common in young adults (high energy) and elderly osteoporotic (low energy). Require anatomic articular reduction, stable fixation, and early mobilization. Olecranon osteotomy gives best exposure to articular surface. Fixation principles: two-column plating—orthogonal (90°) or parallel (18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ntercondylar Distal Humerus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Intercondylar distal humerus fractures (also termed `Y-fractures` or `T-fractures`) are complex intra-articular injuries involving the distal humerus articular surface with variable extension into the metaphysis and diaphysis. They represent the most challenging elbow fractures to manage surgically, requiring precise anatomical reconstruction of the articular surface, stable internal fixation, and early mobilisation to avoid the debilitating stiffness that follows prolonged immobilisation of the elbow. The classic teaching is that these fractures require open reduction and internal fixation (ORIF) with dual plating — however, total elbow arthroplasty (TEA) is increasingly recognised as the preferred primary treatment in elderly patients with osteoporotic bone or severely comminuted unreconstructab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bimodal distribution — young patients (high-energy trauma — RTA, sport, falls from height) and elderly osteoporotic patients (low-energy fall onto outstretched hand or direct elbow trauma); account for approximately 2% of all fractures and 30% of distal humerus fractures; the elderly female with osteoporotic distal humerus fracture is the most challenging subgrou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distal humerus has a complex 3D architecture; two columns (medial and lateral) support the articular surface like an arch — the medial column runs to the medial epicondyle (carrying the ulnar nerve) and the lateral column runs to the lateral epicondyle; the articular surface — the trochlea (articulates with the ulna) and capitellum (articulates with the radial head) — sits between and distal to the columns; intercondylar fractures split the articular surface between the two columns while also fracturing the columns themselves; the `triangle` of the distal humerus formed by the two columns and the articular segment must be reconstructed as a rigid unit for stabl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ulnar nerve: runs posterior to the medial epicondyle in the cubital tunnel; at risk during surgical approaches to the medial column; must be identified and protected (anterior transposition is performed in many cases to protect it and improve access to the medial colum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AO/OTA]]></a:t>
            </a:r>
            <a:br/>
            <a:br/>
            <a:br/>
            <a:br/>
            <a:br/>
            <a:r>
              <a:rPr lang="en-US" strike="noStrike" sz="1400" spc="0" u="none" cap="none">
                <a:solidFill>
                  <a:srgbClr val="1E293B">
                    <a:alpha val="100000"/>
                  </a:srgbClr>
                </a:solidFill>
                <a:latin typeface="Calibri"/>
              </a:rPr>
              <a:t><![CDATA[AO/OTA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urgical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A (Extra-articular)]]></a:t>
            </a:r>
            <a:br/>
            <a:r>
              <a:rPr lang="en-US" strike="noStrike" sz="1400" spc="0" u="none" cap="none">
                <a:solidFill>
                  <a:srgbClr val="1E293B">
                    <a:alpha val="100000"/>
                  </a:srgbClr>
                </a:solidFill>
                <a:latin typeface="Calibri"/>
              </a:rPr>
              <a:t><![CDATA[Fractures of the columns and epicondyles NOT involving the articular surface; includes avulsion fractures of the epicondyles]]></a:t>
            </a:r>
            <a:br/>
            <a:r>
              <a:rPr lang="en-US" strike="noStrike" sz="1400" spc="0" u="none" cap="none">
                <a:solidFill>
                  <a:srgbClr val="1E293B">
                    <a:alpha val="100000"/>
                  </a:srgbClr>
                </a:solidFill>
                <a:latin typeface="Calibri"/>
              </a:rPr>
              <a:t><![CDATA[Less complex; may be managed with single plate or tension band wiring for epicondylar avul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B (Partial articular)]]></a:t>
            </a:r>
            <a:br/>
            <a:r>
              <a:rPr lang="en-US" strike="noStrike" sz="1400" spc="0" u="none" cap="none">
                <a:solidFill>
                  <a:srgbClr val="1E293B">
                    <a:alpha val="100000"/>
                  </a:srgbClr>
                </a:solidFill>
                <a:latin typeface="Calibri"/>
              </a:rPr>
              <a:t><![CDATA[Partial involvement of the articular surface; includes lateral condyle fractures (B1), medial condyle (B2), and shear fractures (B3 — capitellum and trochlear shear; the Hahn-Steinthal and Kocher-Lorenz fractures of the capitellum)]]></a:t>
            </a:r>
            <a:br/>
            <a:r>
              <a:rPr lang="en-US" strike="noStrike" sz="1400" spc="0" u="none" cap="none">
                <a:solidFill>
                  <a:srgbClr val="1E293B">
                    <a:alpha val="100000"/>
                  </a:srgbClr>
                </a:solidFill>
                <a:latin typeface="Calibri"/>
              </a:rPr>
              <a:t><![CDATA[Capitellum fractures (B3): ORIF with headless compression screws from anterior or posterior (buried head); or fragment excision if small; risk of AVN of the capitel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condylar Dist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3-C (Complete articular — intercondylar)]]></a:t>
            </a:r>
            <a:br/>
            <a:r>
              <a:rPr lang="en-US" strike="noStrike" sz="1400" spc="0" u="none" cap="none">
                <a:solidFill>
                  <a:srgbClr val="1E293B">
                    <a:alpha val="100000"/>
                  </a:srgbClr>
                </a:solidFill>
                <a:latin typeface="Calibri"/>
              </a:rPr>
              <a:t><![CDATA[The classic intercondylar `Y-fracture`; complete separation of the articular surface with fracture of both columns; C1 (simple articular + simple metaphyseal); C2 (simple articular + comminuted metaphyseal); C3 (comminuted articular + comminuted metaphyseal — the most complex)]]></a:t>
            </a:r>
            <a:br/>
            <a:r>
              <a:rPr lang="en-US" strike="noStrike" sz="1400" spc="0" u="none" cap="none">
                <a:solidFill>
                  <a:srgbClr val="1E293B">
                    <a:alpha val="100000"/>
                  </a:srgbClr>
                </a:solidFill>
                <a:latin typeface="Calibri"/>
              </a:rPr>
              <a:t><![CDATA[C1 and C2: ORIF with dual plating; C3 in young patients: ORIF attempted; C3 in elderly with osteoporosis: TEA (primary total elbow arthroplas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2026-06-10T07:39:53Z</dcterms:created>
  <dcterms:modified xsi:type="dcterms:W3CDTF">2026-06-10T07:39:53Z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