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880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Industry 5.0 in Trauma and Orthopaedics – Human–Machine Collaboration and Future Technologi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ndustry 5.0 in Trauma and Orthopaedics focuses on combining human clinical judgement with advanced technologies such as artificial intelligence, robotics, 3D printing, smart implants, wearables and extended reality. These tools can support diagnosis, surgical planning, patient-specific implant design, operative precision, postoperative monitoring and rehabilitation. Unlike Industry 4.0, Industry 5.0 places greater emphasis on human-centred care, personalisation, sustainability and resilient healthcare systems. Emerging concepts such as digital twins and sensor-enabled implants may further individualise treatment, although many remain under 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ustry 5.0 Technology – Capabilities in Trauma and Orthopaedics]]></a:t>
            </a:r>
            <a:br/>
            <a:br/>
            <a:br/>
            <a:br/>
            <a:r>
              <a:rPr lang="en-US" strike="noStrike" sz="1400" spc="0" u="none" cap="none">
                <a:solidFill>
                  <a:srgbClr val="1E293B">
                    <a:alpha val="100000"/>
                  </a:srgbClr>
                </a:solidFill>
                <a:latin typeface="Calibri"/>
              </a:rPr>
              <a:t><![CDATA[Industry 5.0 represents the next stage in the interaction between humans and advanced digital]]></a:t>
            </a:r>
            <a:br/>
            <a:r>
              <a:rPr lang="en-US" strike="noStrike" sz="1400" spc="0" u="none" cap="none">
                <a:solidFill>
                  <a:srgbClr val="1E293B">
                    <a:alpha val="100000"/>
                  </a:srgbClr>
                </a:solidFill>
                <a:latin typeface="Calibri"/>
              </a:rPr>
              <a:t><![CDATA[technologies. Rather than focusing purely on automation, Industry 5.0 emphasises]]></a:t>
            </a:r>
            <a:br/>
            <a:r>
              <a:rPr lang="en-US" strike="noStrike" sz="1400" spc="0" u="none" cap="none">
                <a:solidFill>
                  <a:srgbClr val="1E293B">
                    <a:alpha val="100000"/>
                  </a:srgbClr>
                </a:solidFill>
                <a:latin typeface="Calibri"/>
              </a:rPr>
              <a:t><![CDATA[human-centred technology, personalisation, sustainability and resili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 Trauma and Orthopaedics, this concept involves combining the clinical judgement and technical]]></a:t>
            </a:r>
            <a:br/>
            <a:r>
              <a:rPr lang="en-US" strike="noStrike" sz="1400" spc="0" u="none" cap="none">
                <a:solidFill>
                  <a:srgbClr val="1E293B">
                    <a:alpha val="100000"/>
                  </a:srgbClr>
                </a:solidFill>
                <a:latin typeface="Calibri"/>
              </a:rPr>
              <a:t><![CDATA[expertise of the orthopaedic surgeon with technologies such as artificial intelligence,]]></a:t>
            </a:r>
            <a:br/>
            <a:r>
              <a:rPr lang="en-US" strike="noStrike" sz="1400" spc="0" u="none" cap="none">
                <a:solidFill>
                  <a:srgbClr val="1E293B">
                    <a:alpha val="100000"/>
                  </a:srgbClr>
                </a:solidFill>
                <a:latin typeface="Calibri"/>
              </a:rPr>
              <a:t><![CDATA[robotics, additive manufacturing, smart sensors, extended reality and interconnected digital system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ustry 5.0 is not about replacing the orthopaedic surgeon – it is about combining human judgement]]></a:t>
            </a:r>
            <a:br/>
            <a:r>
              <a:rPr lang="en-US" strike="noStrike" sz="1400" spc="0" u="none" cap="none">
                <a:solidFill>
                  <a:srgbClr val="1E293B">
                    <a:alpha val="100000"/>
                  </a:srgbClr>
                </a:solidFill>
                <a:latin typeface="Calibri"/>
              </a:rPr>
              <a:t><![CDATA[with machine precision, computation and personalis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volution from Industry 1.0 to Industry 5.0]]></a:t>
            </a:r>
            <a:br/>
            <a:br/>
            <a:br/>
            <a:br/>
            <a:br/>
            <a:br/>
            <a:br/>
            <a:r>
              <a:rPr lang="en-US" strike="noStrike" sz="1400" spc="0" u="none" cap="none">
                <a:solidFill>
                  <a:srgbClr val="1E293B">
                    <a:alpha val="100000"/>
                  </a:srgbClr>
                </a:solidFill>
                <a:latin typeface="Calibri"/>
              </a:rPr>
              <a:t><![CDATA[Stage]]></a:t>
            </a:r>
            <a:br/>
            <a:r>
              <a:rPr lang="en-US" strike="noStrike" sz="1400" spc="0" u="none" cap="none">
                <a:solidFill>
                  <a:srgbClr val="1E293B">
                    <a:alpha val="100000"/>
                  </a:srgbClr>
                </a:solidFill>
                <a:latin typeface="Calibri"/>
              </a:rPr>
              <a:t><![CDATA[Major Concept]]></a:t>
            </a:r>
            <a:br/>
            <a:r>
              <a:rPr lang="en-US" strike="noStrike" sz="1400" spc="0" u="none" cap="none">
                <a:solidFill>
                  <a:srgbClr val="1E293B">
                    <a:alpha val="100000"/>
                  </a:srgbClr>
                </a:solidFill>
                <a:latin typeface="Calibri"/>
              </a:rPr>
              <a:t><![CDATA[Healthcare Relev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ustry 1.0]]></a:t>
            </a:r>
            <a:br/>
            <a:r>
              <a:rPr lang="en-US" strike="noStrike" sz="1400" spc="0" u="none" cap="none">
                <a:solidFill>
                  <a:srgbClr val="1E293B">
                    <a:alpha val="100000"/>
                  </a:srgbClr>
                </a:solidFill>
                <a:latin typeface="Calibri"/>
              </a:rPr>
              <a:t><![CDATA[Mechanisation]]></a:t>
            </a:r>
            <a:br/>
            <a:r>
              <a:rPr lang="en-US" strike="noStrike" sz="1400" spc="0" u="none" cap="none">
                <a:solidFill>
                  <a:srgbClr val="1E293B">
                    <a:alpha val="100000"/>
                  </a:srgbClr>
                </a:solidFill>
                <a:latin typeface="Calibri"/>
              </a:rPr>
              <a:t><![CDATA[Mechanical manufacturing and early industrial produ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ustry 2.0]]></a:t>
            </a:r>
            <a:br/>
            <a:r>
              <a:rPr lang="en-US" strike="noStrike" sz="1400" spc="0" u="none" cap="none">
                <a:solidFill>
                  <a:srgbClr val="1E293B">
                    <a:alpha val="100000"/>
                  </a:srgbClr>
                </a:solidFill>
                <a:latin typeface="Calibri"/>
              </a:rPr>
              <a:t><![CDATA[Electricity and mass production]]></a:t>
            </a:r>
            <a:br/>
            <a:r>
              <a:rPr lang="en-US" strike="noStrike" sz="1400" spc="0" u="none" cap="none">
                <a:solidFill>
                  <a:srgbClr val="1E293B">
                    <a:alpha val="100000"/>
                  </a:srgbClr>
                </a:solidFill>
                <a:latin typeface="Calibri"/>
              </a:rPr>
              <a:t><![CDATA[Large-scale manufacturing of medical equip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ustry 3.0]]></a:t>
            </a:r>
            <a:br/>
            <a:r>
              <a:rPr lang="en-US" strike="noStrike" sz="1400" spc="0" u="none" cap="none">
                <a:solidFill>
                  <a:srgbClr val="1E293B">
                    <a:alpha val="100000"/>
                  </a:srgbClr>
                </a:solidFill>
                <a:latin typeface="Calibri"/>
              </a:rPr>
              <a:t><![CDATA[Electronics and computers]]></a:t>
            </a:r>
            <a:br/>
            <a:r>
              <a:rPr lang="en-US" strike="noStrike" sz="1400" spc="0" u="none" cap="none">
                <a:solidFill>
                  <a:srgbClr val="1E293B">
                    <a:alpha val="100000"/>
                  </a:srgbClr>
                </a:solidFill>
                <a:latin typeface="Calibri"/>
              </a:rPr>
              <a:t><![CDATA[Digital imaging, computerised records and instrumen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ustry 4.0]]></a:t>
            </a:r>
            <a:br/>
            <a:r>
              <a:rPr lang="en-US" strike="noStrike" sz="1400" spc="0" u="none" cap="none">
                <a:solidFill>
                  <a:srgbClr val="1E293B">
                    <a:alpha val="100000"/>
                  </a:srgbClr>
                </a:solidFill>
                <a:latin typeface="Calibri"/>
              </a:rPr>
              <a:t><![CDATA[Automation and interconnected systems]]></a:t>
            </a:r>
            <a:br/>
            <a:r>
              <a:rPr lang="en-US" strike="noStrike" sz="1400" spc="0" u="none" cap="none">
                <a:solidFill>
                  <a:srgbClr val="1E293B">
                    <a:alpha val="100000"/>
                  </a:srgbClr>
                </a:solidFill>
                <a:latin typeface="Calibri"/>
              </a:rPr>
              <a:t><![CDATA[AI, IoT, big data, cloud computing and cyber-physical system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ustry 5.0]]></a:t>
            </a:r>
            <a:br/>
            <a:r>
              <a:rPr lang="en-US" strike="noStrike" sz="1400" spc="0" u="none" cap="none">
                <a:solidFill>
                  <a:srgbClr val="1E293B">
                    <a:alpha val="100000"/>
                  </a:srgbClr>
                </a:solidFill>
                <a:latin typeface="Calibri"/>
              </a:rPr>
              <a:t><![CDATA[Human-machine collaboration]]></a:t>
            </a:r>
            <a:br/>
            <a:r>
              <a:rPr lang="en-US" strike="noStrike" sz="1400" spc="0" u="none" cap="none">
                <a:solidFill>
                  <a:srgbClr val="1E293B">
                    <a:alpha val="100000"/>
                  </a:srgbClr>
                </a:solidFill>
                <a:latin typeface="Calibri"/>
              </a:rPr>
              <a:t><![CDATA[Personalised, human-centred, sustainable and resilient healthca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ustry 4.0 versus Industry 5.0]]></a:t>
            </a:r>
            <a:br/>
            <a:br/>
            <a:br/>
            <a:br/>
            <a:br/>
            <a:br/>
            <a:br/>
            <a:r>
              <a:rPr lang="en-US" strike="noStrike" sz="1400" spc="0" u="none" cap="none">
                <a:solidFill>
                  <a:srgbClr val="1E293B">
                    <a:alpha val="100000"/>
                  </a:srgbClr>
                </a:solidFill>
                <a:latin typeface="Calibri"/>
              </a:rPr>
              <a:t><![CDATA[Industry 4.0]]></a:t>
            </a:r>
            <a:br/>
            <a:r>
              <a:rPr lang="en-US" strike="noStrike" sz="1400" spc="0" u="none" cap="none">
                <a:solidFill>
                  <a:srgbClr val="1E293B">
                    <a:alpha val="100000"/>
                  </a:srgbClr>
                </a:solidFill>
                <a:latin typeface="Calibri"/>
              </a:rPr>
              <a:t><![CDATA[Industry 5.0]]></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utomation]]></a:t>
            </a:r>
            <a:br/>
            <a:r>
              <a:rPr lang="en-US" strike="noStrike" sz="1400" spc="0" u="none" cap="none">
                <a:solidFill>
                  <a:srgbClr val="1E293B">
                    <a:alpha val="100000"/>
                  </a:srgbClr>
                </a:solidFill>
                <a:latin typeface="Calibri"/>
              </a:rPr>
              <a:t><![CDATA[Human-machine collabo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fficiency]]></a:t>
            </a:r>
            <a:br/>
            <a:r>
              <a:rPr lang="en-US" strike="noStrike" sz="1400" spc="0" u="none" cap="none">
                <a:solidFill>
                  <a:srgbClr val="1E293B">
                    <a:alpha val="100000"/>
                  </a:srgbClr>
                </a:solidFill>
                <a:latin typeface="Calibri"/>
              </a:rPr>
              <a:t><![CDATA[Efficiency + human val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ss production]]></a:t>
            </a:r>
            <a:br/>
            <a:r>
              <a:rPr lang="en-US" strike="noStrike" sz="1400" spc="0" u="none" cap="none">
                <a:solidFill>
                  <a:srgbClr val="1E293B">
                    <a:alpha val="100000"/>
                  </a:srgbClr>
                </a:solidFill>
                <a:latin typeface="Calibri"/>
              </a:rPr>
              <a:t><![CDATA[Personalis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nected machines]]></a:t>
            </a:r>
            <a:br/>
            <a:r>
              <a:rPr lang="en-US" strike="noStrike" sz="1400" spc="0" u="none" cap="none">
                <a:solidFill>
                  <a:srgbClr val="1E293B">
                    <a:alpha val="100000"/>
                  </a:srgbClr>
                </a:solidFill>
                <a:latin typeface="Calibri"/>
              </a:rPr>
              <a:t><![CDATA[Connected humans, machines and intelligent system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chnology-centred optimisation]]></a:t>
            </a:r>
            <a:br/>
            <a:r>
              <a:rPr lang="en-US" strike="noStrike" sz="1400" spc="0" u="none" cap="none">
                <a:solidFill>
                  <a:srgbClr val="1E293B">
                    <a:alpha val="100000"/>
                  </a:srgbClr>
                </a:solidFill>
                <a:latin typeface="Calibri"/>
              </a:rPr>
              <a:t><![CDATA[Human-centred technological augmen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ree Important Principles of Industry 5.0]]></a:t>
            </a:r>
            <a:br/>
            <a:br/>
            <a:br/>
            <a:r>
              <a:rPr lang="en-US" strike="noStrike" sz="1400" spc="0" u="none" cap="none">
                <a:solidFill>
                  <a:srgbClr val="1E293B">
                    <a:alpha val="100000"/>
                  </a:srgbClr>
                </a:solidFill>
                <a:latin typeface="Calibri"/>
              </a:rPr>
              <a:t><![CDATA[1. Human-Centric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chnology should augment human capability rather than simply remove humans from the system.]]></a:t>
            </a:r>
            <a:br/>
            <a:r>
              <a:rPr lang="en-US" strike="noStrike" sz="1400" spc="0" u="none" cap="none">
                <a:solidFill>
                  <a:srgbClr val="1E293B">
                    <a:alpha val="100000"/>
                  </a:srgbClr>
                </a:solidFill>
                <a:latin typeface="Calibri"/>
              </a:rPr>
              <a:t><![CDATA[In orthopaedics, the surgeon retains responsibility for clinical reasoning and decision-making]]></a:t>
            </a:r>
            <a:br/>
            <a:r>
              <a:rPr lang="en-US" strike="noStrike" sz="1400" spc="0" u="none" cap="none">
                <a:solidFill>
                  <a:srgbClr val="1E293B">
                    <a:alpha val="100000"/>
                  </a:srgbClr>
                </a:solidFill>
                <a:latin typeface="Calibri"/>
              </a:rPr>
              <a:t><![CDATA[while digital technologies provide information, prediction, planning and preci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2. Sustain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althcare technology should increasingly consider resource utilisation, waste reduction,]]></a:t>
            </a:r>
            <a:br/>
            <a:r>
              <a:rPr lang="en-US" strike="noStrike" sz="1400" spc="0" u="none" cap="none">
                <a:solidFill>
                  <a:srgbClr val="1E293B">
                    <a:alpha val="100000"/>
                  </a:srgbClr>
                </a:solidFill>
                <a:latin typeface="Calibri"/>
              </a:rPr>
              <a:t><![CDATA[efficient manufacturing and environmental impac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 Resilie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althcare systems should remain functional during disruptions by using robust digital]]></a:t>
            </a:r>
            <a:br/>
            <a:r>
              <a:rPr lang="en-US" strike="noStrike" sz="1400" spc="0" u="none" cap="none">
                <a:solidFill>
                  <a:srgbClr val="1E293B">
                    <a:alpha val="100000"/>
                  </a:srgbClr>
                </a:solidFill>
                <a:latin typeface="Calibri"/>
              </a:rPr>
              <a:t><![CDATA[infrastructure, distributed manufacturing, telemedicine and adaptable supply chai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jor Industry 5.0 Technologies in Orthopaedics]]></a:t>
            </a:r>
            <a:br/>
            <a:br/>
            <a:br/>
            <a:br/>
            <a:r>
              <a:rPr lang="en-US" strike="noStrike" sz="1400" spc="0" u="none" cap="none">
                <a:solidFill>
                  <a:srgbClr val="1E293B">
                    <a:alpha val="100000"/>
                  </a:srgbClr>
                </a:solidFill>
                <a:latin typeface="Calibri"/>
              </a:rPr>
              <a:t><![CDATA[Artificial intelligence and machine lear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ep learning and computer vi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botic-assisted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uter navig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ditive manufacturing and 3D prin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specific implants and instru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mart implants and embedded senso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rnet of Things and connected medical devi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earable senso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irtual rea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ugmented and mixed rea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gital twins and computational simul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oud-based healthcare system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lemedicine and remote rehabili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ificial Intelligence in Trauma and Orthopaedics]]></a:t>
            </a:r>
            <a:br/>
            <a:br/>
            <a:br/>
            <a:br/>
            <a:r>
              <a:rPr lang="en-US" strike="noStrike" sz="1400" spc="0" u="none" cap="none">
                <a:solidFill>
                  <a:srgbClr val="1E293B">
                    <a:alpha val="100000"/>
                  </a:srgbClr>
                </a:solidFill>
                <a:latin typeface="Calibri"/>
              </a:rPr>
              <a:t><![CDATA[Artificial intelligence allows computer systems to analyse large quantities of clinical,]]></a:t>
            </a:r>
            <a:br/>
            <a:r>
              <a:rPr lang="en-US" strike="noStrike" sz="1400" spc="0" u="none" cap="none">
                <a:solidFill>
                  <a:srgbClr val="1E293B">
                    <a:alpha val="100000"/>
                  </a:srgbClr>
                </a:solidFill>
                <a:latin typeface="Calibri"/>
              </a:rPr>
              <a:t><![CDATA[imaging and biomechanical information and identify patterns that may support clinical decis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chine learning and deep learning represent important subsets of modern AI and are increasingly]]></a:t>
            </a:r>
            <a:br/>
            <a:r>
              <a:rPr lang="en-US" strike="noStrike" sz="1400" spc="0" u="none" cap="none">
                <a:solidFill>
                  <a:srgbClr val="1E293B">
                    <a:alpha val="100000"/>
                  </a:srgbClr>
                </a:solidFill>
                <a:latin typeface="Calibri"/>
              </a:rPr>
              <a:t><![CDATA[investigated across orthopaedic imaging, prediction and clinical decision suppor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tential Applic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 detection on radiograph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 classif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tection of osteoarthr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dentification of implant loosening or fail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operative plan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stratif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diction of postoperative complic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diction of length of hospital sta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lysis of patient-reported outcom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decision-support system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I should generally be considered a decision-support technology rather than an]]></a:t>
            </a:r>
            <a:br/>
            <a:r>
              <a:rPr lang="en-US" strike="noStrike" sz="1400" spc="0" u="none" cap="none">
                <a:solidFill>
                  <a:srgbClr val="1E293B">
                    <a:alpha val="100000"/>
                  </a:srgbClr>
                </a:solidFill>
                <a:latin typeface="Calibri"/>
              </a:rPr>
              <a:t><![CDATA[autonomous replacement for clinical jud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uter Vision and Orthopaedic Imaging]]></a:t>
            </a:r>
            <a:br/>
            <a:br/>
            <a:br/>
            <a:br/>
            <a:r>
              <a:rPr lang="en-US" strike="noStrike" sz="1400" spc="0" u="none" cap="none">
                <a:solidFill>
                  <a:srgbClr val="1E293B">
                    <a:alpha val="100000"/>
                  </a:srgbClr>
                </a:solidFill>
                <a:latin typeface="Calibri"/>
              </a:rPr>
              <a:t><![CDATA[Deep-learning systems, particularly convolutional neural networks and newer computer-vision]]></a:t>
            </a:r>
            <a:br/>
            <a:r>
              <a:rPr lang="en-US" strike="noStrike" sz="1400" spc="0" u="none" cap="none">
                <a:solidFill>
                  <a:srgbClr val="1E293B">
                    <a:alpha val="100000"/>
                  </a:srgbClr>
                </a:solidFill>
                <a:latin typeface="Calibri"/>
              </a:rPr>
              <a:t><![CDATA[architectures, can analyse radiographs, CT and MRI imag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tential uses includ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 det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utomated measure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segmen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lant identif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ment of 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arthritis grad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tection of periprosthetic abnormalit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formance may vary across patient populations, imaging equipment and institutions, making]]></a:t>
            </a:r>
            <a:br/>
            <a:r>
              <a:rPr lang="en-US" strike="noStrike" sz="1400" spc="0" u="none" cap="none">
                <a:solidFill>
                  <a:srgbClr val="1E293B">
                    <a:alpha val="100000"/>
                  </a:srgbClr>
                </a:solidFill>
                <a:latin typeface="Calibri"/>
              </a:rPr>
              <a:t><![CDATA[external validation essential before clinical deploy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I in Orthopaedic Trauma]]></a:t>
            </a:r>
            <a:br/>
            <a:br/>
            <a:br/>
            <a:br/>
            <a:r>
              <a:rPr lang="en-US" strike="noStrike" sz="1400" spc="0" u="none" cap="none">
                <a:solidFill>
                  <a:srgbClr val="1E293B">
                    <a:alpha val="100000"/>
                  </a:srgbClr>
                </a:solidFill>
                <a:latin typeface="Calibri"/>
              </a:rPr>
              <a:t><![CDATA[Trauma represents a particularly attractive area for AI because rapid interpretation of imaging]]></a:t>
            </a:r>
            <a:br/>
            <a:r>
              <a:rPr lang="en-US" strike="noStrike" sz="1400" spc="0" u="none" cap="none">
                <a:solidFill>
                  <a:srgbClr val="1E293B">
                    <a:alpha val="100000"/>
                  </a:srgbClr>
                </a:solidFill>
                <a:latin typeface="Calibri"/>
              </a:rPr>
              <a:t><![CDATA[and clinical information is frequently requi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sible capabilities includ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utomated fracture det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oritisation of abnormal radiographs for revie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 classification assista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diction of instability or displac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dentification of patients at high risk of compli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dustry 5.0 in Trauma and Orthopaedics – Human–Machine Collaboration and Future Technolog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operative templa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diction of functional outco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ch systems may eventually function as an additional digital layer supporting the emergency]]></a:t>
            </a:r>
            <a:br/>
            <a:r>
              <a:rPr lang="en-US" strike="noStrike" sz="1400" spc="0" u="none" cap="none">
                <a:solidFill>
                  <a:srgbClr val="1E293B">
                    <a:alpha val="100000"/>
                  </a:srgbClr>
                </a:solidFill>
                <a:latin typeface="Calibri"/>
              </a:rPr>
              <a:t><![CDATA[physician, radiologist and orthopaedic surge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botic-Assisted Orthopaedic Surgery]]></a:t>
            </a:r>
            <a:br/>
            <a:br/>
            <a:br/>
            <a:br/>
            <a:r>
              <a:rPr lang="en-US" strike="noStrike" sz="1400" spc="0" u="none" cap="none">
                <a:solidFill>
                  <a:srgbClr val="1E293B">
                    <a:alpha val="100000"/>
                  </a:srgbClr>
                </a:solidFill>
                <a:latin typeface="Calibri"/>
              </a:rPr>
              <a:t><![CDATA[Robotic-assisted surgery is one of the clearest examples of human-machine collaboration in modern]]></a:t>
            </a:r>
            <a:br/>
            <a:r>
              <a:rPr lang="en-US" strike="noStrike" sz="1400" spc="0" u="none" cap="none">
                <a:solidFill>
                  <a:srgbClr val="1E293B">
                    <a:alpha val="100000"/>
                  </a:srgbClr>
                </a:solidFill>
                <a:latin typeface="Calibri"/>
              </a:rPr>
              <a:t><![CDATA[orthopaedi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ead more at https://pmc.ncbi.nlm.nih.gov/articles/PMC919000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Industry 5.0 in Trauma and Orthopaedics – Human–Machine Collaboration and Future Technologi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2026-10-02T06:28:49Z</dcterms:created>
  <dcterms:modified xsi:type="dcterms:W3CDTF">2026-10-02T06:28:49Z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