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presProps" Target="presProps.xml"/>
  <Relationship Id="rId17" Type="http://schemas.openxmlformats.org/officeDocument/2006/relationships/viewProps" Target="viewProps.xml"/>
  <Relationship Id="rId18"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42651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Ilizarov Technique — Principl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zarov Technique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olidation period]]></a:t>
            </a:r>
            <a:br/>
            <a:r>
              <a:rPr lang="en-US" strike="noStrike" sz="1400" spc="0" u="none" cap="none">
                <a:solidFill>
                  <a:srgbClr val="1E293B">
                    <a:alpha val="100000"/>
                  </a:srgbClr>
                </a:solidFill>
                <a:latin typeface="Calibri"/>
              </a:rPr>
              <a:t><![CDATA[Approximately twice distraction ti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vantages]]></a:t>
            </a:r>
            <a:br/>
            <a:br/>
            <a:br/>
            <a:br/>
            <a:br/>
            <a:r>
              <a:rPr lang="en-US" strike="noStrike" sz="1400" spc="0" u="none" cap="none">
                <a:solidFill>
                  <a:srgbClr val="1E293B">
                    <a:alpha val="100000"/>
                  </a:srgbClr>
                </a:solidFill>
                <a:latin typeface="Calibri"/>
              </a:rPr>
              <a:t><![CDATA[Allows simultaneous bone lengthening and deformity corr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nimal bone graft requi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ffective for infected 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serves blood supply to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ws early weight bearing in many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br/>
            <a:br/>
            <a:r>
              <a:rPr lang="en-US" strike="noStrike" sz="1400" spc="0" u="none" cap="none">
                <a:solidFill>
                  <a:srgbClr val="1E293B">
                    <a:alpha val="100000"/>
                  </a:srgbClr>
                </a:solidFill>
                <a:latin typeface="Calibri"/>
              </a:rPr>
              <a:t><![CDATA[Pin tract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oint stiff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mature consolid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ayed regenerate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vascular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zarov Technique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Ilizarov technique is based on distraction osteogene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ical distraction rate is one millimeter per da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w of tension stress explains bone regene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ly used for limb lengthening and infected 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ble fixation is essential for regenerate bone form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Ilizarov GA The tension stress effect on the genesis and growth of tissues]]></a:t>
            </a:r>
            <a:br/>
            <a:r>
              <a:rPr lang="en-US" strike="noStrike" sz="1200" spc="0" u="none" cap="none">
                <a:solidFill>
                  <a:srgbClr val="1E293B">
                    <a:alpha val="100000"/>
                  </a:srgbClr>
                </a:solidFill>
                <a:latin typeface="Calibri"/>
              </a:rPr>
              <a:t><![CDATA[Paley D Principles of Deformity Correction]]></a:t>
            </a:r>
            <a:br/>
            <a:r>
              <a:rPr lang="en-US" strike="noStrike" sz="1200" spc="0" u="none" cap="none">
                <a:solidFill>
                  <a:srgbClr val="1E293B">
                    <a:alpha val="100000"/>
                  </a:srgbClr>
                </a:solidFill>
                <a:latin typeface="Calibri"/>
              </a:rPr>
              <a:t><![CDATA[Rockwood and Green Fractures in Adults]]></a:t>
            </a:r>
            <a:br/>
            <a:r>
              <a:rPr lang="en-US" strike="noStrike" sz="1200" spc="0" u="none" cap="none">
                <a:solidFill>
                  <a:srgbClr val="1E293B">
                    <a:alpha val="100000"/>
                  </a:srgbClr>
                </a:solidFill>
                <a:latin typeface="Calibri"/>
              </a:rPr>
              <a:t><![CDATA[Court Brown Trauma Orthopaedics]]></a:t>
            </a:r>
            <a:br/>
            <a:r>
              <a:rPr lang="en-US" strike="noStrike" sz="1200" spc="0" u="none" cap="none">
                <a:solidFill>
                  <a:srgbClr val="1E293B">
                    <a:alpha val="100000"/>
                  </a:srgbClr>
                </a:solidFill>
                <a:latin typeface="Calibri"/>
              </a:rPr>
              <a:t><![CDATA[Orthobullets Ilizarov Metho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Ilizarov Technique — Principl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ension‑stress effect: gradual distraction (≈1 mm/day in 4 steps) after corticotomy induces regenerate bone and soft‑tissue adaptation. Circular fixator with tensioned wires permits multiplanar stability and early weight bearing. Phases: latency (5–7 d), distraction, consolidation; rate/rhythm critical to regenerate quality. Indications: nonunion (infected), bone loss (transport), deformity correction, limb lengthening. Complications: pin site infection, joint contractures, poor regenerate, psychological burde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zarov Technique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br/>
            <a:br/>
            <a:r>
              <a:rPr lang="en-US" strike="noStrike" sz="1400" spc="0" u="none" cap="none">
                <a:solidFill>
                  <a:srgbClr val="1E293B">
                    <a:alpha val="100000"/>
                  </a:srgbClr>
                </a:solidFill>
                <a:latin typeface="Calibri"/>
              </a:rPr>
              <a:t><![CDATA[The Ilizarov technique is a method of limb reconstruction based on the principles of distraction osteogenesis. It was developed by the Russian orthopaedic surgeon Gavriil Ilizarov in the mid twentieth century. The technique allows gradual bone lengthening, deformity correction and treatment of complex nonunions using circular external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zarov Technique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Ilizarov apparatus consists of rings connected by rods with tensioned wires or half pins passing through bone. By gradually distracting the bone segments following a corticotomy, new bone formation occurs in the distraction gap while surrounding soft tissues adapt simultaneous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ethod has revolutionized management of difficult orthopaedic conditions such as limb length discrepancy, infected nonunion, bone loss, deformity correction and congenital limb deficienc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zarov Technique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storical Background]]></a:t>
            </a:r>
            <a:br/>
            <a:br/>
            <a:br/>
            <a:br/>
            <a:br/>
            <a:r>
              <a:rPr lang="en-US" strike="noStrike" sz="1400" spc="0" u="none" cap="none">
                <a:solidFill>
                  <a:srgbClr val="1E293B">
                    <a:alpha val="100000"/>
                  </a:srgbClr>
                </a:solidFill>
                <a:latin typeface="Calibri"/>
              </a:rPr>
              <a:t><![CDATA[Gavriil Ilizarov introduced the technique in the 1950s while practicing in Kurgan, Russia. Initially the method was used to treat nonunions and bone defects. Over time it became widely adopted worldwide after its biological principles were recogniz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lizarov demonstrated that gradual mechanical tension applied to bone and soft tissue stimulates regeneration. This phenomenon was termed the law of tension str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zarov Technique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onents of Ilizarov Apparatus]]></a:t>
            </a:r>
            <a:br/>
            <a:br/>
            <a:br/>
            <a:br/>
            <a:br/>
            <a:br/>
            <a:br/>
            <a:r>
              <a:rPr lang="en-US" strike="noStrike" sz="1400" spc="0" u="none" cap="none">
                <a:solidFill>
                  <a:srgbClr val="1E293B">
                    <a:alpha val="100000"/>
                  </a:srgbClr>
                </a:solidFill>
                <a:latin typeface="Calibri"/>
              </a:rPr>
              <a:t><![CDATA[Component]]></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Fun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ngs]]></a:t>
            </a:r>
            <a:br/>
            <a:r>
              <a:rPr lang="en-US" strike="noStrike" sz="1400" spc="0" u="none" cap="none">
                <a:solidFill>
                  <a:srgbClr val="1E293B">
                    <a:alpha val="100000"/>
                  </a:srgbClr>
                </a:solidFill>
                <a:latin typeface="Calibri"/>
              </a:rPr>
              <a:t><![CDATA[Circular metal rings placed around limb]]></a:t>
            </a:r>
            <a:br/>
            <a:r>
              <a:rPr lang="en-US" strike="noStrike" sz="1400" spc="0" u="none" cap="none">
                <a:solidFill>
                  <a:srgbClr val="1E293B">
                    <a:alpha val="100000"/>
                  </a:srgbClr>
                </a:solidFill>
                <a:latin typeface="Calibri"/>
              </a:rPr>
              <a:t><![CDATA[Provide structural framewor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sioned wires]]></a:t>
            </a:r>
            <a:br/>
            <a:r>
              <a:rPr lang="en-US" strike="noStrike" sz="1400" spc="0" u="none" cap="none">
                <a:solidFill>
                  <a:srgbClr val="1E293B">
                    <a:alpha val="100000"/>
                  </a:srgbClr>
                </a:solidFill>
                <a:latin typeface="Calibri"/>
              </a:rPr>
              <a:t><![CDATA[Thin wires passed through bone and tensioned]]></a:t>
            </a:r>
            <a:br/>
            <a:r>
              <a:rPr lang="en-US" strike="noStrike" sz="1400" spc="0" u="none" cap="none">
                <a:solidFill>
                  <a:srgbClr val="1E293B">
                    <a:alpha val="100000"/>
                  </a:srgbClr>
                </a:solidFill>
                <a:latin typeface="Calibri"/>
              </a:rPr>
              <a:t><![CDATA[Secure fixation and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lf pins]]></a:t>
            </a:r>
            <a:br/>
            <a:r>
              <a:rPr lang="en-US" strike="noStrike" sz="1400" spc="0" u="none" cap="none">
                <a:solidFill>
                  <a:srgbClr val="1E293B">
                    <a:alpha val="100000"/>
                  </a:srgbClr>
                </a:solidFill>
                <a:latin typeface="Calibri"/>
              </a:rPr>
              <a:t><![CDATA[Threaded pins inserted into bone]]></a:t>
            </a:r>
            <a:br/>
            <a:r>
              <a:rPr lang="en-US" strike="noStrike" sz="1400" spc="0" u="none" cap="none">
                <a:solidFill>
                  <a:srgbClr val="1E293B">
                    <a:alpha val="100000"/>
                  </a:srgbClr>
                </a:solidFill>
                <a:latin typeface="Calibri"/>
              </a:rPr>
              <a:t><![CDATA[Additional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necting rods]]></a:t>
            </a:r>
            <a:br/>
            <a:r>
              <a:rPr lang="en-US" strike="noStrike" sz="1400" spc="0" u="none" cap="none">
                <a:solidFill>
                  <a:srgbClr val="1E293B">
                    <a:alpha val="100000"/>
                  </a:srgbClr>
                </a:solidFill>
                <a:latin typeface="Calibri"/>
              </a:rPr>
              <a:t><![CDATA[Rods connecting rings]]></a:t>
            </a:r>
            <a:br/>
            <a:r>
              <a:rPr lang="en-US" strike="noStrike" sz="1400" spc="0" u="none" cap="none">
                <a:solidFill>
                  <a:srgbClr val="1E293B">
                    <a:alpha val="100000"/>
                  </a:srgbClr>
                </a:solidFill>
                <a:latin typeface="Calibri"/>
              </a:rPr>
              <a:t><![CDATA[Allow controlled distra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zarov Technique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nciple of Distraction Osteogenesis]]></a:t>
            </a:r>
            <a:br/>
            <a:br/>
            <a:br/>
            <a:br/>
            <a:br/>
            <a:r>
              <a:rPr lang="en-US" strike="noStrike" sz="1400" spc="0" u="none" cap="none">
                <a:solidFill>
                  <a:srgbClr val="1E293B">
                    <a:alpha val="100000"/>
                  </a:srgbClr>
                </a:solidFill>
                <a:latin typeface="Calibri"/>
              </a:rPr>
              <a:t><![CDATA[Distraction osteogenesis refers to the formation of new bone between two bone surfaces that are gradually separated. After performing a corticotomy, the bone segments are slowly distracted at a controlled ra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w bone forms in the gap through intramembranous ossification while surrounding soft tissues including muscles, nerves, skin and blood vessels lengthen simultaneous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ase]]></a:t>
            </a:r>
            <a:br/>
            <a:r>
              <a:rPr lang="en-US" strike="noStrike" sz="1400" spc="0" u="none" cap="none">
                <a:solidFill>
                  <a:srgbClr val="1E293B">
                    <a:alpha val="100000"/>
                  </a:srgbClr>
                </a:solidFill>
                <a:latin typeface="Calibri"/>
              </a:rPr>
              <a:t><![CDATA[Descri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zarov Technique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ncy phase]]></a:t>
            </a:r>
            <a:br/>
            <a:r>
              <a:rPr lang="en-US" strike="noStrike" sz="1400" spc="0" u="none" cap="none">
                <a:solidFill>
                  <a:srgbClr val="1E293B">
                    <a:alpha val="100000"/>
                  </a:srgbClr>
                </a:solidFill>
                <a:latin typeface="Calibri"/>
              </a:rPr>
              <a:t><![CDATA[Initial healing phase after corticotom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raction phase]]></a:t>
            </a:r>
            <a:br/>
            <a:r>
              <a:rPr lang="en-US" strike="noStrike" sz="1400" spc="0" u="none" cap="none">
                <a:solidFill>
                  <a:srgbClr val="1E293B">
                    <a:alpha val="100000"/>
                  </a:srgbClr>
                </a:solidFill>
                <a:latin typeface="Calibri"/>
              </a:rPr>
              <a:t><![CDATA[Gradual separation of bone seg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olidation phase]]></a:t>
            </a:r>
            <a:br/>
            <a:r>
              <a:rPr lang="en-US" strike="noStrike" sz="1400" spc="0" u="none" cap="none">
                <a:solidFill>
                  <a:srgbClr val="1E293B">
                    <a:alpha val="100000"/>
                  </a:srgbClr>
                </a:solidFill>
                <a:latin typeface="Calibri"/>
              </a:rPr>
              <a:t><![CDATA[Mineralization and maturation of regenerate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logical Principles]]></a:t>
            </a:r>
            <a:br/>
            <a:br/>
            <a:br/>
            <a:br/>
            <a:br/>
            <a:r>
              <a:rPr lang="en-US" strike="noStrike" sz="1400" spc="0" u="none" cap="none">
                <a:solidFill>
                  <a:srgbClr val="1E293B">
                    <a:alpha val="100000"/>
                  </a:srgbClr>
                </a:solidFill>
                <a:latin typeface="Calibri"/>
              </a:rPr>
              <a:t><![CDATA[The Ilizarov method follows the principle known as the law of tension stress. According to this principle gradual and controlled mechanical distraction stimulates tissue regene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ual tension stimulates osteogene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zarov Technique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ft tissues adapt and lengthen with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ble fixation is essenti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supply must be preserv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a:t>
            </a:r>
            <a:br/>
            <a:br/>
            <a:br/>
            <a:br/>
            <a:br/>
            <a:r>
              <a:rPr lang="en-US" strike="noStrike" sz="1400" spc="0" u="none" cap="none">
                <a:solidFill>
                  <a:srgbClr val="1E293B">
                    <a:alpha val="100000"/>
                  </a:srgbClr>
                </a:solidFill>
                <a:latin typeface="Calibri"/>
              </a:rPr>
              <a:t><![CDATA[Limb length discrepanc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ex deformity corr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cted 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gmental bone lo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genital limb deformit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 traumatic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raction Protocol]]></a:t>
            </a:r>
            <a:br/>
            <a:br/>
            <a:br/>
            <a:br/>
            <a:br/>
            <a:br/>
            <a:br/>
            <a:r>
              <a:rPr lang="en-US" strike="noStrike" sz="1400" spc="0" u="none" cap="none">
                <a:solidFill>
                  <a:srgbClr val="1E293B">
                    <a:alpha val="100000"/>
                  </a:srgbClr>
                </a:solidFill>
                <a:latin typeface="Calibri"/>
              </a:rPr>
              <a:t><![CDATA[Step]]></a:t>
            </a:r>
            <a:br/>
            <a:r>
              <a:rPr lang="en-US" strike="noStrike" sz="1400" spc="0" u="none" cap="none">
                <a:solidFill>
                  <a:srgbClr val="1E293B">
                    <a:alpha val="100000"/>
                  </a:srgbClr>
                </a:solidFill>
                <a:latin typeface="Calibri"/>
              </a:rPr>
              <a:t><![CDATA[Typical Valu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ncy period]]></a:t>
            </a:r>
            <a:br/>
            <a:r>
              <a:rPr lang="en-US" strike="noStrike" sz="1400" spc="0" u="none" cap="none">
                <a:solidFill>
                  <a:srgbClr val="1E293B">
                    <a:alpha val="100000"/>
                  </a:srgbClr>
                </a:solidFill>
                <a:latin typeface="Calibri"/>
              </a:rPr>
              <a:t><![CDATA[5 to 7 day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raction rate]]></a:t>
            </a:r>
            <a:br/>
            <a:r>
              <a:rPr lang="en-US" strike="noStrike" sz="1400" spc="0" u="none" cap="none">
                <a:solidFill>
                  <a:srgbClr val="1E293B">
                    <a:alpha val="100000"/>
                  </a:srgbClr>
                </a:solidFill>
                <a:latin typeface="Calibri"/>
              </a:rPr>
              <a:t><![CDATA[1 millimeter per da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raction rhythm]]></a:t>
            </a:r>
            <a:br/>
            <a:r>
              <a:rPr lang="en-US" strike="noStrike" sz="1400" spc="0" u="none" cap="none">
                <a:solidFill>
                  <a:srgbClr val="1E293B">
                    <a:alpha val="100000"/>
                  </a:srgbClr>
                </a:solidFill>
                <a:latin typeface="Calibri"/>
              </a:rPr>
              <a:t><![CDATA[0.25 millimeter four times dai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7">
  <a:themeElements>
    <a:clrScheme name="Theme6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2026-04-05T17:30:41Z</dcterms:created>
  <dcterms:modified xsi:type="dcterms:W3CDTF">2026-04-05T17:30:41Z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