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811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deberg Classification — Gle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Horizontal body fracture]]></a:t>
            </a:r>
            <a:br/>
            <a:r>
              <a:rPr lang="en-US" strike="noStrike" sz="1400" spc="0" u="none" cap="none">
                <a:solidFill>
                  <a:srgbClr val="1E293B">
                    <a:alpha val="100000"/>
                  </a:srgbClr>
                </a:solidFill>
                <a:latin typeface="Calibri"/>
              </a:rPr>
              <a:t><![CDATA[A HORIZONTAL fracture through the glenoid that extends into the BODY of the scapula medially; the fracture line runs from the glenoid fossa through the scapular body; the entire inferior portion of the glenoid and body is separated; this is a more extensive fracture than Type II because it involves the scapular body]]></a:t>
            </a:r>
            <a:br/>
            <a:r>
              <a:rPr lang="en-US" strike="noStrike" sz="1400" spc="0" u="none" cap="none">
                <a:solidFill>
                  <a:srgbClr val="1E293B">
                    <a:alpha val="100000"/>
                  </a:srgbClr>
                </a:solidFill>
                <a:latin typeface="Calibri"/>
              </a:rPr>
              <a:t><![CDATA[High-energy direct trauma or axial loading; the fracture line extends significantly into the scapular body]]></a:t>
            </a:r>
            <a:br/>
            <a:r>
              <a:rPr lang="en-US" strike="noStrike" sz="1400" spc="0" u="none" cap="none">
                <a:solidFill>
                  <a:srgbClr val="1E293B">
                    <a:alpha val="100000"/>
                  </a:srgbClr>
                </a:solidFill>
                <a:latin typeface="Calibri"/>
              </a:rPr>
              <a:t><![CDATA[The extent of scapular body involvement and the displacement of the inferior glenoid determine the need for fixation; significant articular displacement requires ORIF for joint reconstruction]]></a:t>
            </a:r>
            <a:br/>
            <a:r>
              <a:rPr lang="en-US" strike="noStrike" sz="1400" spc="0" u="none" cap="none">
                <a:solidFill>
                  <a:srgbClr val="1E293B">
                    <a:alpha val="100000"/>
                  </a:srgbClr>
                </a:solidFill>
                <a:latin typeface="Calibri"/>
              </a:rPr>
              <a:t><![CDATA[Non-operative for undisplaced or minimally displaced fractures; ORIF via posterior Judet approach for displaced fractures; the Judet approach (posterior interval between infraspinatus and teres minor — the modified Judet, or the interval above and below the spine of the scapula) provides excellent access to the scapular body and post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Combined glenoid + body fracture]]></a:t>
            </a:r>
            <a:br/>
            <a:r>
              <a:rPr lang="en-US" strike="noStrike" sz="1400" spc="0" u="none" cap="none">
                <a:solidFill>
                  <a:srgbClr val="1E293B">
                    <a:alpha val="100000"/>
                  </a:srgbClr>
                </a:solidFill>
                <a:latin typeface="Calibri"/>
              </a:rPr>
              <a:t><![CDATA[A COMBINATION of Type II or III with Type IV; both the glenoid fossa (transverse fracture) AND the scapular body fracture are present simultaneously; the fracture pattern has multiple components involving the glenoid and the scapular body]]></a:t>
            </a:r>
            <a:br/>
            <a:r>
              <a:rPr lang="en-US" strike="noStrike" sz="1400" spc="0" u="none" cap="none">
                <a:solidFill>
                  <a:srgbClr val="1E293B">
                    <a:alpha val="100000"/>
                  </a:srgbClr>
                </a:solidFill>
                <a:latin typeface="Calibri"/>
              </a:rPr>
              <a:t><![CDATA[Very high-energy trauma; the combination creates extensive scapular disruption]]></a:t>
            </a:r>
            <a:br/>
            <a:r>
              <a:rPr lang="en-US" strike="noStrike" sz="1400" spc="0" u="none" cap="none">
                <a:solidFill>
                  <a:srgbClr val="1E293B">
                    <a:alpha val="100000"/>
                  </a:srgbClr>
                </a:solidFill>
                <a:latin typeface="Calibri"/>
              </a:rPr>
              <a:t><![CDATA[The most complex fracture type prior to Type VI; the floating glenoid and associated injuries (floating shoulder, neurovascular) must be assessed; typically requires surgical fixation for the multiple displaced components]]></a:t>
            </a:r>
            <a:br/>
            <a:r>
              <a:rPr lang="en-US" strike="noStrike" sz="1400" spc="0" u="none" cap="none">
                <a:solidFill>
                  <a:srgbClr val="1E293B">
                    <a:alpha val="100000"/>
                  </a:srgbClr>
                </a:solidFill>
                <a:latin typeface="Calibri"/>
              </a:rPr>
              <a:t><![CDATA[ORIF for displaced fractures via Judet approach; the multiple fracture lines require systematic fixation of each component; often requires combined anterior + posterior approaches for Type V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Comminuted glenoid fossa (Goss addition)]]></a:t>
            </a:r>
            <a:br/>
            <a:r>
              <a:rPr lang="en-US" strike="noStrike" sz="1400" spc="0" u="none" cap="none">
                <a:solidFill>
                  <a:srgbClr val="1E293B">
                    <a:alpha val="100000"/>
                  </a:srgbClr>
                </a:solidFill>
                <a:latin typeface="Calibri"/>
              </a:rPr>
              <a:t><![CDATA[COMMINUTED fracture of the entire glenoid fossa; the articular surface of the glenoid is shattered into multiple fragments; added by Goss in 1995 to the original Ideberg system (which had only Types I–V); this represents the most severe glenoid injury]]></a:t>
            </a:r>
            <a:br/>
            <a:r>
              <a:rPr lang="en-US" strike="noStrike" sz="1400" spc="0" u="none" cap="none">
                <a:solidFill>
                  <a:srgbClr val="1E293B">
                    <a:alpha val="100000"/>
                  </a:srgbClr>
                </a:solidFill>
                <a:latin typeface="Calibri"/>
              </a:rPr>
              <a:t><![CDATA[Very high-energy direct impact or axial loading that shatters the glenoid fossa; associated with glenohumeral dislocation and severe soft tissue injury]]></a:t>
            </a:r>
            <a:br/>
            <a:r>
              <a:rPr lang="en-US" strike="noStrike" sz="1400" spc="0" u="none" cap="none">
                <a:solidFill>
                  <a:srgbClr val="1E293B">
                    <a:alpha val="100000"/>
                  </a:srgbClr>
                </a:solidFill>
                <a:latin typeface="Calibri"/>
              </a:rPr>
              <a:t><![CDATA[The worst prognosis for glenohumeral joint function; anatomical reconstruction of the comminuted glenoid may not be possible; risk of post-traumatic glenohumeral arthritis regardless of management; in young active patients, attempt ORIF; in elderly patients, primary shoulder arthroplasty (reverse shoulder arthroplasty) may be the best salvage option]]></a:t>
            </a:r>
            <a:br/>
            <a:r>
              <a:rPr lang="en-US" strike="noStrike" sz="1400" spc="0" u="none" cap="none">
                <a:solidFill>
                  <a:srgbClr val="1E293B">
                    <a:alpha val="100000"/>
                  </a:srgbClr>
                </a:solidFill>
                <a:latin typeface="Calibri"/>
              </a:rPr>
              <a:t><![CDATA[ORIF attempted in young patients; primary reverse shoulder arthroplasty for elderly with severe comminution; the posterior Judet approach provides best access; post-traumatic arthritis is the common long-term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Lesion — Clinical Detail]]></a:t>
            </a:r>
            <a:br/>
            <a:br/>
            <a:r>
              <a:rPr lang="en-US" strike="noStrike" sz="1400" spc="0" u="none" cap="none">
                <a:solidFill>
                  <a:srgbClr val="1E293B">
                    <a:alpha val="100000"/>
                  </a:srgbClr>
                </a:solidFill>
                <a:latin typeface="Calibri"/>
              </a:rPr>
              <a:t><![CDATA[Glenoid defect size assessment: the critical measurement for management of anterior glenoid rim defects (bony Bankart / Type IA) is the percentage of glenoid width that is missing; assessed on CT (3D reconstruction is most accurate); the `glenoid width method` compares the maximum AP diameter of the remaining glenoid with the normal circular shape of the inferior glenoid; a defect of ≥25% of the glenoid width corresponds to the `inverted pear` glenoid appearance and is the threshold at which bony augmentation is required (rather than soft tissue Bankart repair alone); above this threshold, soft tissue repair has unacceptably high re-dislo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arjet procedure: the standard bony augmentation for significant anterior glenoid defects (>25%) from chronic recurrent instability; the coracoid process (with its conjoint tendon — short head of biceps + coracobranchialis) is transferred to the anterior glenoid and fixed with two screws; this provides: (1) bone graft to the glenoid defect (restoring glenoid width); (2) the conjoint tendon acting as a `sling` across the subscapularis (the Latarjet `triple effect` — bone block, sling effect, capsular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deberg classification: I (rim — IA anterior/bony Bankart, IB posterior); II (transverse inferior); III (superior ± coracoid); IV (horizontal extending into body); V (combined II/III + IV); VI (comminuted — Goss ad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 (bony Bankart): the most clinically important type; anterior glenoid rim avulsion from anterior shoulder dislocation; <25% defect → soft tissue Bankart repair ± ORIF; ≥25% defect → Latarjet or bone block augmentation; `inverted pear` glenoid appearance on CT 3D = significant de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psilateral clavicle fracture + glenoid neck fracture + acromioclavicular disruption = the glenoid is completely disconnected from the axial skeleton; the entire shoulder girdle is floating; requires operative stabilisation of both injuries to restore shoulde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risk: the axillary nerve runs immediately posterior to the glenohumeral joint capsule in the quadrilateral space (bounded by: teres minor, teres major, long head of triceps, humeral shaft); at risk in glenohumeral dislocation and inferior glenoid fractures; axillary nerve injury = deltoid weakness + regimental patch sensory loss (lateral upper arm); assess before an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deberg R. Fractures of the scapula involving the glenoid fossa. In: Bateman JE, Welsh RP, eds. Surgery of the Shoulder. Philadelphia: BC Decker. 1984.]]></a:t>
            </a:r>
            <a:br/>
            <a:r>
              <a:rPr lang="en-US" strike="noStrike" sz="1200" spc="0" u="none" cap="none">
                <a:solidFill>
                  <a:srgbClr val="1E293B">
                    <a:alpha val="100000"/>
                  </a:srgbClr>
                </a:solidFill>
                <a:latin typeface="Calibri"/>
              </a:rPr>
              <a:t><![CDATA[Goss TP. Fractures of the glenoid cavity. J Bone Joint Surg Am. 1992;74(2):299–305.]]></a:t>
            </a:r>
            <a:br/>
            <a:r>
              <a:rPr lang="en-US" strike="noStrike" sz="1200" spc="0" u="none" cap="none">
                <a:solidFill>
                  <a:srgbClr val="1E293B">
                    <a:alpha val="100000"/>
                  </a:srgbClr>
                </a:solidFill>
                <a:latin typeface="Calibri"/>
              </a:rPr>
              <a:t><![CDATA[Goss TP. Double disruptions of the superior shoulder suspensory complex. J Orthop Trauma. 1993.]]></a:t>
            </a:r>
            <a:br/>
            <a:r>
              <a:rPr lang="en-US" strike="noStrike" sz="1200" spc="0" u="none" cap="none">
                <a:solidFill>
                  <a:srgbClr val="1E293B">
                    <a:alpha val="100000"/>
                  </a:srgbClr>
                </a:solidFill>
                <a:latin typeface="Calibri"/>
              </a:rPr>
              <a:t><![CDATA[Sugaya H et al. Glenoid rim morphology in recurrent anterior glenohumeral instability — a study of 223 cases. J Bone Joint Surg Am. 2003.]]></a:t>
            </a:r>
            <a:br/>
            <a:r>
              <a:rPr lang="en-US" strike="noStrike" sz="1200" spc="0" u="none" cap="none">
                <a:solidFill>
                  <a:srgbClr val="1E293B">
                    <a:alpha val="100000"/>
                  </a:srgbClr>
                </a:solidFill>
                <a:latin typeface="Calibri"/>
              </a:rPr>
              <a:t><![CDATA[Griffith JF et al. CT versus MR arthrography in assessment of glenoid fracture. Radiology.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lenoid Fractures; Ideberg Classification; Bony Bankart; Floating Shoulder; Latarjet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I–V: rim (anterior/posterior), transverse, and complex intra-articular patterns. Large articular fragments or instability need ORIF; small rim fractures stable may be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deberg Classification — Gle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Glenoid Fractures]]></a:t>
            </a:r>
            <a:br/>
            <a:br/>
            <a:r>
              <a:rPr lang="en-US" strike="noStrike" sz="1400" spc="0" u="none" cap="none">
                <a:solidFill>
                  <a:srgbClr val="1E293B">
                    <a:alpha val="100000"/>
                  </a:srgbClr>
                </a:solidFill>
                <a:latin typeface="Calibri"/>
              </a:rPr>
              <a:t><![CDATA[Glenoid fractures are uncommon injuries, accounting for approximately 10% of all scapular fractures. They most commonly result from high-energy trauma — either a direct lateral blow to the shoulder, axial loading through the humerus (a fall onto an outstretched hand), or in association with glenohumeral dislocation. The glenoid provides the socket of the glenohumeral joint, and its disruption affects joint congruency, stability, and long-term shoulder function. The Ideberg classification (1984, later modified by Goss in 1995 to add Type VI) is the standard system for describing glenoid fossa fractures based on the anatomy of the fracture pattern, distinguishing glenoid rim fractures from glenoid fossa fractures and guiding surgical approach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glenoid fossa is the shallow, pear-shaped articular surface of the scapula; it is reinforced by the glenoid labrum (a fibrocartilaginous rim that deepens the socket from 5 mm to approximately 9 mm); the glenoid fossa is supported by the glenoid neck (the waist of the scapular body connecting the glenoid to the scapular body) and the coracoid process; the glenohumeral stability is primarily ligamentous (capsule + GHL) and muscular (rotator cuff) rather than bony; however, in glenoid fractures, the altered articular surface anatomy reduces the effective contact area and create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glenoid fractures are frequently associated with other significant injuries — the `floating shoulder` (ipsilateral clavicle fracture + glenoid neck fracture — the entire glenoid is detached from the axial skeleton = highly unstable); axillary nerve injury (immediately posterior to the glenoid and inferior to the joint capsule — at risk in any inferior glenoid fracture or glenohumeral dislocation); brachial plexus injury; vascular injury (axillary artery); coracoid fractures; rotator cuff tears; glenohumeral dislocation (particularly anterior for inferior glenoid fractures — a Bankart fracture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berg Classification (Modified by Goss)]]></a:t>
            </a:r>
            <a:br/>
            <a:br/>
            <a:br/>
            <a:br/>
            <a:br/>
            <a:r>
              <a:rPr lang="en-US" strike="noStrike" sz="1400" spc="0" u="none" cap="none">
                <a:solidFill>
                  <a:srgbClr val="1E293B">
                    <a:alpha val="100000"/>
                  </a:srgbClr>
                </a:solidFill>
                <a:latin typeface="Calibri"/>
              </a:rPr>
              <a:t><![CDATA[Ideberg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Clinical Significa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Glenoid rim fracture]]></a:t>
            </a:r>
            <a:br/>
            <a:r>
              <a:rPr lang="en-US" strike="noStrike" sz="1400" spc="0" u="none" cap="none">
                <a:solidFill>
                  <a:srgbClr val="1E293B">
                    <a:alpha val="100000"/>
                  </a:srgbClr>
                </a:solidFill>
                <a:latin typeface="Calibri"/>
              </a:rPr>
              <a:t><![CDATA[A fracture of the GLENOID RIM — the peripheral articular edge; IA = anterior rim fracture (the most common glenoid fracture — the `Bankart fracture` or `bony Bankart`; an avulsion of the anteroinferior glenoid rim by the inferior glenohumeral ligament during anterior shoulder dislocation); IB = posterior rim fracture (less common; from posterior dislocation)]]></a:t>
            </a:r>
            <a:br/>
            <a:r>
              <a:rPr lang="en-US" strike="noStrike" sz="1400" spc="0" u="none" cap="none">
                <a:solidFill>
                  <a:srgbClr val="1E293B">
                    <a:alpha val="100000"/>
                  </a:srgbClr>
                </a:solidFill>
                <a:latin typeface="Calibri"/>
              </a:rPr>
              <a:t><![CDATA[IA: anterior shoulder dislocation — the humeral head avulses the anterior glenoid rim as it dislocates (the `bony Bankart`); IB: posterior dislocation mechanism]]></a:t>
            </a:r>
            <a:br/>
            <a:r>
              <a:rPr lang="en-US" strike="noStrike" sz="1400" spc="0" u="none" cap="none">
                <a:solidFill>
                  <a:srgbClr val="1E293B">
                    <a:alpha val="100000"/>
                  </a:srgbClr>
                </a:solidFill>
                <a:latin typeface="Calibri"/>
              </a:rPr>
              <a:t><![CDATA[Type IA (bony Bankart) is the most clinically important Type I — it affects shoulder stability; the fragment size determines the stability threshold: if the anterior glenoid defect is >25% (some use 20% or `inverted pear` glenoid appearance = >30%) of the total glenoid width → the humeral head is at risk of engagement and re-dislocation (the `engagement threshold`); smaller fragments (<25%) can be managed with soft tissue Bankart repair alone; larger fragments require bony augmentation (Latarjet procedure or anatomic bone block augmentation)]]></a:t>
            </a:r>
            <a:br/>
            <a:r>
              <a:rPr lang="en-US" strike="noStrike" sz="1400" spc="0" u="none" cap="none">
                <a:solidFill>
                  <a:srgbClr val="1E293B">
                    <a:alpha val="100000"/>
                  </a:srgbClr>
                </a:solidFill>
                <a:latin typeface="Calibri"/>
              </a:rPr>
              <a:t><![CDATA[IA: <25% defect with associated soft tissue → arthroscopic Bankart + capsulorrhaphy; ≥25% defect → Latarjet coracoclavicular transfer or Bristol bone block; IB: reverse Bankart repair (posterior capsulolabral reconstruction); large posterior rim fragment →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inferior glenoid fossa fracture]]></a:t>
            </a:r>
            <a:br/>
            <a:r>
              <a:rPr lang="en-US" strike="noStrike" sz="1400" spc="0" u="none" cap="none">
                <a:solidFill>
                  <a:srgbClr val="1E293B">
                    <a:alpha val="100000"/>
                  </a:srgbClr>
                </a:solidFill>
                <a:latin typeface="Calibri"/>
              </a:rPr>
              <a:t><![CDATA[A TRANSVERSE fracture across the inferior glenoid fossa; the fracture line runs horizontally through the lower glenoid and exits inferiorly through the scapular neck; the inferior glenoid fragment is displaced inferiorly; the humeral head may sublux inferiorly with the inferior fragment]]></a:t>
            </a:r>
            <a:br/>
            <a:r>
              <a:rPr lang="en-US" strike="noStrike" sz="1400" spc="0" u="none" cap="none">
                <a:solidFill>
                  <a:srgbClr val="1E293B">
                    <a:alpha val="100000"/>
                  </a:srgbClr>
                </a:solidFill>
                <a:latin typeface="Calibri"/>
              </a:rPr>
              <a:t><![CDATA[Axial loading with inferior-directed force or direct inferior blow; the inferior humeral head drives down against the inferior glenoid]]></a:t>
            </a:r>
            <a:br/>
            <a:r>
              <a:rPr lang="en-US" strike="noStrike" sz="1400" spc="0" u="none" cap="none">
                <a:solidFill>
                  <a:srgbClr val="1E293B">
                    <a:alpha val="100000"/>
                  </a:srgbClr>
                </a:solidFill>
                <a:latin typeface="Calibri"/>
              </a:rPr>
              <a:t><![CDATA[The inferior glenoid fragment displacement can compromise joint congruency and inferior glenohumeral stability; the axillary nerve is at risk from the displaced inferior fragment; CT is essential to characterise fragment size and displacement]]></a:t>
            </a:r>
            <a:br/>
            <a:r>
              <a:rPr lang="en-US" strike="noStrike" sz="1400" spc="0" u="none" cap="none">
                <a:solidFill>
                  <a:srgbClr val="1E293B">
                    <a:alpha val="100000"/>
                  </a:srgbClr>
                </a:solidFill>
                <a:latin typeface="Calibri"/>
              </a:rPr>
              <a:t><![CDATA[Non-operative if <5 mm displacement and concentric humeral head position; ORIF via posterior (Judet) approach for >5 mm articular displacement or humeral head subluxation; the posterior approach provides direct visualisation of the inferior glenoid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perior glenoid ± coracoid fracture]]></a:t>
            </a:r>
            <a:br/>
            <a:r>
              <a:rPr lang="en-US" strike="noStrike" sz="1400" spc="0" u="none" cap="none">
                <a:solidFill>
                  <a:srgbClr val="1E293B">
                    <a:alpha val="100000"/>
                  </a:srgbClr>
                </a:solidFill>
                <a:latin typeface="Calibri"/>
              </a:rPr>
              <a:t><![CDATA[A fracture through the SUPERIOR glenoid fossa; the fracture line exits superiorly through the glenoid neck and typically involves or exits near the coracoid; the superior glenoid fragment may include the coracoid process; may be associated with acromioclavicular joint disruption (`superior shoulder suspensory complex` injuries)]]></a:t>
            </a:r>
            <a:br/>
            <a:r>
              <a:rPr lang="en-US" strike="noStrike" sz="1400" spc="0" u="none" cap="none">
                <a:solidFill>
                  <a:srgbClr val="1E293B">
                    <a:alpha val="100000"/>
                  </a:srgbClr>
                </a:solidFill>
                <a:latin typeface="Calibri"/>
              </a:rPr>
              <a:t><![CDATA[Superior axial loading through the humerus (landing on the hand with the arm at the side); forces are transmitted superiorly and fracture the superior glenoid and coracoid]]></a:t>
            </a:r>
            <a:br/>
            <a:r>
              <a:rPr lang="en-US" strike="noStrike" sz="1400" spc="0" u="none" cap="none">
                <a:solidFill>
                  <a:srgbClr val="1E293B">
                    <a:alpha val="100000"/>
                  </a:srgbClr>
                </a:solidFill>
                <a:latin typeface="Calibri"/>
              </a:rPr>
              <a:t><![CDATA[Superior glenoid fractures with coracoid involvement may be part of the `floating shoulder` complex; associated with acromioclavicular joint injury; the suprascapular nerve passes through the suprascapular notch immediately behind the coracoid base → coracoid fractures at the base can injure the suprascapular nerve → supraspinatus/infraspinatus denervation]]></a:t>
            </a:r>
            <a:br/>
            <a:r>
              <a:rPr lang="en-US" strike="noStrike" sz="1400" spc="0" u="none" cap="none">
                <a:solidFill>
                  <a:srgbClr val="1E293B">
                    <a:alpha val="100000"/>
                  </a:srgbClr>
                </a:solidFill>
                <a:latin typeface="Calibri"/>
              </a:rPr>
              <a:t><![CDATA[Non-operative if undisplaced and concentric humeral head; ORIF if significantly displaced (typically >5 mm) or associated with a floating shoulder; anterior approach for coracoid fixation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2026-04-07T12:28:46Z</dcterms:created>
  <dcterms:modified xsi:type="dcterms:W3CDTF">2026-04-07T12:28:46Z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